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10" r:id="rId2"/>
    <p:sldId id="1439" r:id="rId3"/>
    <p:sldId id="354" r:id="rId4"/>
    <p:sldId id="1445" r:id="rId5"/>
    <p:sldId id="356" r:id="rId6"/>
    <p:sldId id="1440" r:id="rId7"/>
    <p:sldId id="361" r:id="rId8"/>
    <p:sldId id="1443" r:id="rId9"/>
    <p:sldId id="256" r:id="rId10"/>
  </p:sldIdLst>
  <p:sldSz cx="12188825" cy="6858000"/>
  <p:notesSz cx="6797675" cy="9926638"/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445"/>
    <a:srgbClr val="002546"/>
    <a:srgbClr val="173C84"/>
    <a:srgbClr val="C3DDEF"/>
    <a:srgbClr val="72D6F7"/>
    <a:srgbClr val="172B47"/>
    <a:srgbClr val="86D2F4"/>
    <a:srgbClr val="112B49"/>
    <a:srgbClr val="548194"/>
    <a:srgbClr val="335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77230" autoAdjust="0"/>
  </p:normalViewPr>
  <p:slideViewPr>
    <p:cSldViewPr snapToObjects="1" showGuides="1">
      <p:cViewPr varScale="1">
        <p:scale>
          <a:sx n="100" d="100"/>
          <a:sy n="100" d="100"/>
        </p:scale>
        <p:origin x="2160" y="160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79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…</a:t>
            </a:r>
            <a:r>
              <a:rPr lang="en-GB" dirty="0" err="1"/>
              <a:t>Ligesom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resten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naturvidenskab</a:t>
            </a:r>
            <a:r>
              <a:rPr lang="en-GB" dirty="0"/>
              <a:t> har vi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besøgsordning</a:t>
            </a:r>
            <a:r>
              <a:rPr lang="en-GB" dirty="0"/>
              <a:t> for </a:t>
            </a:r>
            <a:r>
              <a:rPr lang="en-GB" dirty="0" err="1"/>
              <a:t>gymnasier</a:t>
            </a:r>
            <a:r>
              <a:rPr lang="en-GB" dirty="0"/>
              <a:t>…</a:t>
            </a:r>
          </a:p>
          <a:p>
            <a:pPr rtl="0"/>
            <a:r>
              <a:rPr lang="en-GB" dirty="0"/>
              <a:t>Vis:</a:t>
            </a:r>
          </a:p>
          <a:p>
            <a:pPr rtl="0"/>
            <a:r>
              <a:rPr lang="en-GB" dirty="0"/>
              <a:t>1. </a:t>
            </a:r>
            <a:r>
              <a:rPr lang="en-GB" dirty="0" err="1"/>
              <a:t>Forside</a:t>
            </a:r>
            <a:r>
              <a:rPr lang="en-GB" dirty="0"/>
              <a:t>: </a:t>
            </a:r>
            <a:r>
              <a:rPr lang="en-GB" dirty="0" err="1"/>
              <a:t>overblik</a:t>
            </a:r>
            <a:r>
              <a:rPr lang="en-GB" dirty="0"/>
              <a:t> over fast </a:t>
            </a:r>
            <a:r>
              <a:rPr lang="en-GB" dirty="0" err="1"/>
              <a:t>tilbud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NAT </a:t>
            </a:r>
            <a:r>
              <a:rPr lang="en-GB" dirty="0" err="1"/>
              <a:t>fak</a:t>
            </a:r>
            <a:r>
              <a:rPr lang="en-GB" dirty="0"/>
              <a:t>. </a:t>
            </a:r>
            <a:r>
              <a:rPr lang="en-GB" dirty="0" err="1"/>
              <a:t>Og</a:t>
            </a:r>
            <a:r>
              <a:rPr lang="en-GB" dirty="0"/>
              <a:t> AU</a:t>
            </a:r>
          </a:p>
          <a:p>
            <a:pPr rtl="0"/>
            <a:r>
              <a:rPr lang="en-GB" dirty="0"/>
              <a:t>2. </a:t>
            </a:r>
            <a:r>
              <a:rPr lang="en-GB" dirty="0" err="1"/>
              <a:t>Lige</a:t>
            </a:r>
            <a:r>
              <a:rPr lang="en-GB" dirty="0"/>
              <a:t> nu er der </a:t>
            </a:r>
            <a:r>
              <a:rPr lang="en-GB" dirty="0" err="1"/>
              <a:t>mulighed</a:t>
            </a:r>
            <a:r>
              <a:rPr lang="en-GB" dirty="0"/>
              <a:t> for online </a:t>
            </a:r>
            <a:r>
              <a:rPr lang="en-GB" dirty="0" err="1"/>
              <a:t>tilbud</a:t>
            </a:r>
            <a:r>
              <a:rPr lang="en-GB" dirty="0"/>
              <a:t> COVID-19. Vi </a:t>
            </a:r>
            <a:r>
              <a:rPr lang="en-GB" dirty="0" err="1"/>
              <a:t>fortsætter</a:t>
            </a:r>
            <a:r>
              <a:rPr lang="en-GB" dirty="0"/>
              <a:t> </a:t>
            </a:r>
            <a:r>
              <a:rPr lang="en-GB" dirty="0" err="1"/>
              <a:t>muligvis</a:t>
            </a:r>
            <a:r>
              <a:rPr lang="en-GB" dirty="0"/>
              <a:t> </a:t>
            </a:r>
            <a:r>
              <a:rPr lang="en-GB" dirty="0" err="1"/>
              <a:t>dette</a:t>
            </a:r>
            <a:r>
              <a:rPr lang="en-GB" dirty="0"/>
              <a:t> </a:t>
            </a:r>
            <a:r>
              <a:rPr lang="en-GB" dirty="0" err="1"/>
              <a:t>tilbud</a:t>
            </a:r>
            <a:r>
              <a:rPr lang="en-GB" dirty="0"/>
              <a:t> post-corona. Der er samlet alt online </a:t>
            </a:r>
            <a:r>
              <a:rPr lang="en-GB" dirty="0" err="1"/>
              <a:t>herunder</a:t>
            </a:r>
            <a:r>
              <a:rPr lang="en-GB" dirty="0"/>
              <a:t> </a:t>
            </a:r>
            <a:r>
              <a:rPr lang="en-GB" dirty="0" err="1"/>
              <a:t>også</a:t>
            </a:r>
            <a:r>
              <a:rPr lang="en-GB" dirty="0"/>
              <a:t> links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interessante</a:t>
            </a:r>
            <a:r>
              <a:rPr lang="en-GB" dirty="0"/>
              <a:t> podcasts om </a:t>
            </a:r>
            <a:r>
              <a:rPr lang="en-GB" dirty="0" err="1"/>
              <a:t>forskellige</a:t>
            </a:r>
            <a:r>
              <a:rPr lang="en-GB" dirty="0"/>
              <a:t> </a:t>
            </a:r>
            <a:r>
              <a:rPr lang="en-GB" dirty="0" err="1"/>
              <a:t>datalogi</a:t>
            </a:r>
            <a:r>
              <a:rPr lang="en-GB" dirty="0"/>
              <a:t>/IT </a:t>
            </a:r>
            <a:r>
              <a:rPr lang="en-GB" dirty="0" err="1"/>
              <a:t>fagligheder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vores</a:t>
            </a:r>
            <a:r>
              <a:rPr lang="en-GB" dirty="0"/>
              <a:t> </a:t>
            </a:r>
            <a:r>
              <a:rPr lang="en-GB" dirty="0" err="1"/>
              <a:t>forskere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3. </a:t>
            </a:r>
            <a:r>
              <a:rPr lang="en-GB" dirty="0" err="1"/>
              <a:t>Besøg</a:t>
            </a:r>
            <a:r>
              <a:rPr lang="en-GB" dirty="0"/>
              <a:t> for </a:t>
            </a:r>
            <a:r>
              <a:rPr lang="en-GB" dirty="0" err="1"/>
              <a:t>Datalogi</a:t>
            </a:r>
            <a:r>
              <a:rPr lang="en-GB" dirty="0"/>
              <a:t> oversight, </a:t>
            </a:r>
            <a:r>
              <a:rPr lang="en-GB" dirty="0" err="1"/>
              <a:t>hvor</a:t>
            </a:r>
            <a:r>
              <a:rPr lang="en-GB" dirty="0"/>
              <a:t> I </a:t>
            </a:r>
            <a:r>
              <a:rPr lang="en-GB" dirty="0" err="1"/>
              <a:t>kan</a:t>
            </a:r>
            <a:r>
              <a:rPr lang="en-GB" dirty="0"/>
              <a:t> se </a:t>
            </a:r>
            <a:r>
              <a:rPr lang="en-GB" dirty="0" err="1"/>
              <a:t>en</a:t>
            </a:r>
            <a:r>
              <a:rPr lang="en-GB" dirty="0"/>
              <a:t> oversight over de </a:t>
            </a:r>
            <a:r>
              <a:rPr lang="en-GB" dirty="0" err="1"/>
              <a:t>faglelemnter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normal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indgå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I </a:t>
            </a:r>
            <a:r>
              <a:rPr lang="en-GB" dirty="0" err="1"/>
              <a:t>kommer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besøg</a:t>
            </a:r>
            <a:r>
              <a:rPr lang="en-GB" dirty="0"/>
              <a:t> med </a:t>
            </a:r>
            <a:r>
              <a:rPr lang="en-GB" dirty="0" err="1"/>
              <a:t>jeres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(</a:t>
            </a:r>
            <a:r>
              <a:rPr lang="en-GB" dirty="0" err="1"/>
              <a:t>fleksibilitet</a:t>
            </a:r>
            <a:r>
              <a:rPr lang="en-GB" dirty="0"/>
              <a:t>, </a:t>
            </a:r>
            <a:r>
              <a:rPr lang="en-GB" dirty="0" err="1"/>
              <a:t>hel</a:t>
            </a:r>
            <a:r>
              <a:rPr lang="en-GB" dirty="0"/>
              <a:t>/</a:t>
            </a:r>
            <a:r>
              <a:rPr lang="en-GB" dirty="0" err="1"/>
              <a:t>halv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, “</a:t>
            </a:r>
            <a:r>
              <a:rPr lang="en-GB" dirty="0" err="1"/>
              <a:t>plukke”program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	- Workshops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oplæg</a:t>
            </a:r>
            <a:r>
              <a:rPr lang="en-GB" dirty="0"/>
              <a:t> </a:t>
            </a:r>
            <a:r>
              <a:rPr lang="en-GB" dirty="0" err="1"/>
              <a:t>repræsenterer</a:t>
            </a:r>
            <a:r>
              <a:rPr lang="en-GB" dirty="0"/>
              <a:t> </a:t>
            </a:r>
            <a:r>
              <a:rPr lang="en-GB" dirty="0" err="1"/>
              <a:t>begge</a:t>
            </a:r>
            <a:r>
              <a:rPr lang="en-GB" dirty="0"/>
              <a:t> </a:t>
            </a:r>
            <a:r>
              <a:rPr lang="en-GB" dirty="0" err="1"/>
              <a:t>vores</a:t>
            </a:r>
            <a:r>
              <a:rPr lang="en-GB" dirty="0"/>
              <a:t> </a:t>
            </a:r>
            <a:r>
              <a:rPr lang="en-GB" dirty="0" err="1"/>
              <a:t>uddannelsesretninger</a:t>
            </a:r>
            <a:r>
              <a:rPr lang="en-GB" dirty="0"/>
              <a:t> (</a:t>
            </a:r>
            <a:r>
              <a:rPr lang="en-GB" dirty="0" err="1"/>
              <a:t>Datalogi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IT </a:t>
            </a:r>
            <a:r>
              <a:rPr lang="en-GB" dirty="0" err="1"/>
              <a:t>Produktudivkling</a:t>
            </a:r>
            <a:r>
              <a:rPr lang="en-GB" dirty="0"/>
              <a:t>), </a:t>
            </a:r>
            <a:r>
              <a:rPr lang="en-GB" dirty="0" err="1"/>
              <a:t>som</a:t>
            </a:r>
            <a:r>
              <a:rPr lang="en-GB" dirty="0"/>
              <a:t> “</a:t>
            </a:r>
            <a:r>
              <a:rPr lang="en-GB" dirty="0" err="1"/>
              <a:t>Problemløsning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algoritmer</a:t>
            </a:r>
            <a:r>
              <a:rPr lang="en-GB" dirty="0"/>
              <a:t>” </a:t>
            </a:r>
            <a:r>
              <a:rPr lang="en-GB" dirty="0" err="1"/>
              <a:t>hvor</a:t>
            </a:r>
            <a:r>
              <a:rPr lang="en-GB" dirty="0"/>
              <a:t> man </a:t>
            </a:r>
            <a:r>
              <a:rPr lang="en-GB" dirty="0" err="1"/>
              <a:t>arbejder</a:t>
            </a:r>
            <a:r>
              <a:rPr lang="en-GB" dirty="0"/>
              <a:t>. !!!,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mere hands-on </a:t>
            </a:r>
            <a:r>
              <a:rPr lang="en-GB" dirty="0" err="1"/>
              <a:t>wokshop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Shape Changing Technology </a:t>
            </a:r>
            <a:r>
              <a:rPr lang="en-GB" dirty="0" err="1"/>
              <a:t>som</a:t>
            </a:r>
            <a:r>
              <a:rPr lang="en-GB" dirty="0"/>
              <a:t>!!!</a:t>
            </a:r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8427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 err="1"/>
              <a:t>Heldags</a:t>
            </a:r>
            <a:r>
              <a:rPr lang="en-GB" dirty="0"/>
              <a:t>---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også</a:t>
            </a:r>
            <a:r>
              <a:rPr lang="en-GB" dirty="0"/>
              <a:t>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halvdags</a:t>
            </a:r>
            <a:r>
              <a:rPr lang="en-GB" dirty="0"/>
              <a:t>-</a:t>
            </a:r>
            <a:r>
              <a:rPr lang="mr-IN" dirty="0"/>
              <a:t>…</a:t>
            </a:r>
            <a:endParaRPr lang="da-DK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Eller ? =….</a:t>
            </a:r>
            <a:r>
              <a:rPr lang="en-US" dirty="0" err="1"/>
              <a:t>Fysik</a:t>
            </a:r>
            <a:r>
              <a:rPr lang="en-US" dirty="0"/>
              <a:t>/Steno/</a:t>
            </a:r>
            <a:r>
              <a:rPr lang="en-US" dirty="0" err="1"/>
              <a:t>aros</a:t>
            </a:r>
            <a:endParaRPr lang="en-US" dirty="0"/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AF66ABC-5102-4B0C-8842-3908384DF1CD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41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Forløb</a:t>
            </a:r>
            <a:r>
              <a:rPr lang="en-US" dirty="0"/>
              <a:t> for de </a:t>
            </a:r>
            <a:r>
              <a:rPr lang="en-US" dirty="0" err="1"/>
              <a:t>særligt</a:t>
            </a:r>
            <a:r>
              <a:rPr lang="en-US" dirty="0"/>
              <a:t> </a:t>
            </a:r>
            <a:r>
              <a:rPr lang="en-US" dirty="0" err="1"/>
              <a:t>interesserede</a:t>
            </a:r>
            <a:r>
              <a:rPr lang="en-US" dirty="0"/>
              <a:t>.</a:t>
            </a:r>
          </a:p>
          <a:p>
            <a:endParaRPr lang="en-US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MasterClass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Matematik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række</a:t>
            </a:r>
            <a:r>
              <a:rPr lang="en-US" dirty="0"/>
              <a:t> </a:t>
            </a:r>
            <a:r>
              <a:rPr lang="en-US" dirty="0" err="1"/>
              <a:t>gymnasier</a:t>
            </a:r>
            <a:r>
              <a:rPr lang="en-US" dirty="0"/>
              <a:t>). Vi har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afholdt</a:t>
            </a:r>
            <a:r>
              <a:rPr lang="en-US" dirty="0"/>
              <a:t> for </a:t>
            </a:r>
            <a:r>
              <a:rPr lang="en-US" dirty="0" err="1"/>
              <a:t>MasterClass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BioInformatik</a:t>
            </a:r>
            <a:r>
              <a:rPr lang="en-US" dirty="0"/>
              <a:t> (</a:t>
            </a:r>
            <a:r>
              <a:rPr lang="en-US" dirty="0" err="1"/>
              <a:t>så</a:t>
            </a:r>
            <a:r>
              <a:rPr lang="en-US" dirty="0"/>
              <a:t> vi KAN lave </a:t>
            </a:r>
            <a:r>
              <a:rPr lang="en-US" dirty="0" err="1"/>
              <a:t>særligt</a:t>
            </a:r>
            <a:r>
              <a:rPr lang="en-US" dirty="0"/>
              <a:t> </a:t>
            </a:r>
            <a:r>
              <a:rPr lang="en-US" dirty="0" err="1"/>
              <a:t>tilrettelagte</a:t>
            </a:r>
            <a:r>
              <a:rPr lang="en-US" dirty="0"/>
              <a:t> </a:t>
            </a:r>
            <a:r>
              <a:rPr lang="en-US" dirty="0" err="1"/>
              <a:t>tilbud</a:t>
            </a:r>
            <a:r>
              <a:rPr lang="en-US" dirty="0"/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Særligt</a:t>
            </a:r>
            <a:r>
              <a:rPr lang="en-US" dirty="0"/>
              <a:t> </a:t>
            </a:r>
            <a:r>
              <a:rPr lang="en-US" dirty="0" err="1"/>
              <a:t>tilrettelagte</a:t>
            </a:r>
            <a:r>
              <a:rPr lang="en-US" dirty="0"/>
              <a:t> workshops/</a:t>
            </a:r>
            <a:r>
              <a:rPr lang="en-US" dirty="0" err="1"/>
              <a:t>forløb</a:t>
            </a:r>
            <a:r>
              <a:rPr lang="en-US" dirty="0"/>
              <a:t> for </a:t>
            </a:r>
            <a:r>
              <a:rPr lang="en-US" dirty="0" err="1"/>
              <a:t>deltagere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ATU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   SRP: </a:t>
            </a:r>
            <a:r>
              <a:rPr lang="mr-IN" dirty="0"/>
              <a:t>…</a:t>
            </a:r>
            <a:r>
              <a:rPr lang="da-DK" dirty="0"/>
              <a:t>og andre større skriftlige opgaver (HTX, STX, HHX)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8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AF66ABC-5102-4B0C-8842-3908384DF1CD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92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370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711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Vi vil gerne udbyde særligt tilrettelagte niveaujusterede aktiviteter og/eller besøg for Informatikfaget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062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M</a:t>
            </a:r>
            <a:r>
              <a:rPr lang="en-GB" dirty="0" err="1"/>
              <a:t>i</a:t>
            </a:r>
            <a:r>
              <a:rPr lang="en-DK" dirty="0"/>
              <a:t>crosoft MakeCode</a:t>
            </a:r>
          </a:p>
          <a:p>
            <a:r>
              <a:rPr lang="en-DK" dirty="0"/>
              <a:t>MicroMacQeen microbit baseret</a:t>
            </a:r>
          </a:p>
          <a:p>
            <a:r>
              <a:rPr lang="en-DK" dirty="0"/>
              <a:t>400 kr inkl microbit. alternativ til simuleringer.</a:t>
            </a:r>
          </a:p>
          <a:p>
            <a:r>
              <a:rPr lang="en-DK" dirty="0"/>
              <a:t>Vi kan tilbyde et zoom online orienteringsmøde ved Lektor Ole Caprani. (eftermiddagen </a:t>
            </a:r>
            <a:r>
              <a:rPr lang="en-GB" dirty="0" err="1"/>
              <a:t>i</a:t>
            </a:r>
            <a:r>
              <a:rPr lang="en-DK" dirty="0"/>
              <a:t> august eller sep)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677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6503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069947027" name="SecondaryLogo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7" name="FLD_Event">
            <a:extLst>
              <a:ext uri="{FF2B5EF4-FFF2-40B4-BE49-F238E27FC236}">
                <a16:creationId xmlns:a16="http://schemas.microsoft.com/office/drawing/2014/main" id="{4C2B3F3C-C697-7C46-A72D-1994266E1B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Gymnasiesamarbejde 2021</a:t>
            </a:r>
          </a:p>
        </p:txBody>
      </p:sp>
      <p:sp>
        <p:nvSpPr>
          <p:cNvPr id="19" name="USR_Name">
            <a:extLst>
              <a:ext uri="{FF2B5EF4-FFF2-40B4-BE49-F238E27FC236}">
                <a16:creationId xmlns:a16="http://schemas.microsoft.com/office/drawing/2014/main" id="{1033ADE8-3E6C-6E46-97DD-8E28D95F40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InSTITUT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FOR DATALOGI</a:t>
            </a:r>
          </a:p>
        </p:txBody>
      </p:sp>
      <p:sp>
        <p:nvSpPr>
          <p:cNvPr id="23" name="Date_DateCustomA">
            <a:extLst>
              <a:ext uri="{FF2B5EF4-FFF2-40B4-BE49-F238E27FC236}">
                <a16:creationId xmlns:a16="http://schemas.microsoft.com/office/drawing/2014/main" id="{43359D0E-2D80-604A-B8FB-4666FAAF49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63569" y="5985511"/>
            <a:ext cx="2286757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Institut for Datalogi</a:t>
            </a:r>
          </a:p>
        </p:txBody>
      </p:sp>
      <p:sp>
        <p:nvSpPr>
          <p:cNvPr id="20" name="USR_Name">
            <a:extLst>
              <a:ext uri="{FF2B5EF4-FFF2-40B4-BE49-F238E27FC236}">
                <a16:creationId xmlns:a16="http://schemas.microsoft.com/office/drawing/2014/main" id="{E940BFD1-8E38-A946-8947-00B994194CC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8500" y="6137457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Aarhus Universitet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86691082" name="SecondaryLogo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0" name="FLD_Event">
            <a:extLst>
              <a:ext uri="{FF2B5EF4-FFF2-40B4-BE49-F238E27FC236}">
                <a16:creationId xmlns:a16="http://schemas.microsoft.com/office/drawing/2014/main" id="{213343E4-A5E1-424C-A0BB-74D2817230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 PRÆSENTATION</a:t>
            </a:r>
          </a:p>
        </p:txBody>
      </p:sp>
      <p:sp>
        <p:nvSpPr>
          <p:cNvPr id="24" name="USR_Name">
            <a:extLst>
              <a:ext uri="{FF2B5EF4-FFF2-40B4-BE49-F238E27FC236}">
                <a16:creationId xmlns:a16="http://schemas.microsoft.com/office/drawing/2014/main" id="{D6DB9CDB-9818-8E41-94F0-1DAF112021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NAVN</a:t>
            </a:r>
          </a:p>
        </p:txBody>
      </p:sp>
      <p:sp>
        <p:nvSpPr>
          <p:cNvPr id="25" name="USR_Title">
            <a:extLst>
              <a:ext uri="{FF2B5EF4-FFF2-40B4-BE49-F238E27FC236}">
                <a16:creationId xmlns:a16="http://schemas.microsoft.com/office/drawing/2014/main" id="{547EE9CF-607D-1244-ABAB-69B5A89550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TITEL</a:t>
            </a:r>
          </a:p>
        </p:txBody>
      </p:sp>
      <p:sp>
        <p:nvSpPr>
          <p:cNvPr id="26" name="Date_DateCustomA">
            <a:extLst>
              <a:ext uri="{FF2B5EF4-FFF2-40B4-BE49-F238E27FC236}">
                <a16:creationId xmlns:a16="http://schemas.microsoft.com/office/drawing/2014/main" id="{850C052D-EAE8-2B46-B96E-E29F08C17B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DATO</a:t>
            </a:r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8" y="2480957"/>
            <a:ext cx="11251388" cy="29781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777" y="1508787"/>
            <a:ext cx="11251388" cy="56978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199"/>
            </a:lvl1pPr>
          </a:lstStyle>
          <a:p>
            <a:pPr lvl="0"/>
            <a:r>
              <a:rPr lang="da-DK" dirty="0"/>
              <a:t>Click to edit Master text styles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69"/>
            <a:ext cx="1825892" cy="1435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</a:t>
            </a: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Underoverskrift</a:t>
            </a: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én linje</a:t>
            </a: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-2352326" y="2085907"/>
            <a:ext cx="2244242" cy="205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få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punktopstilling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b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på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teksten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b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(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flere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niveauer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findes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), </a:t>
            </a:r>
            <a:b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‘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Forøg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listeniveau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’</a:t>
            </a:r>
          </a:p>
          <a:p>
            <a:pPr algn="r" eaLnBrk="1" hangingPunct="1">
              <a:lnSpc>
                <a:spcPct val="100000"/>
              </a:lnSpc>
            </a:pPr>
            <a:endParaRPr lang="en-GB" sz="1333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lnSpc>
                <a:spcPct val="100000"/>
              </a:lnSpc>
            </a:pPr>
            <a:endParaRPr lang="en-GB" sz="1333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lnSpc>
                <a:spcPct val="100000"/>
              </a:lnSpc>
            </a:pP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få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venstrestillet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tekst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uden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punktopstilling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,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‘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Formindsk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listeniveau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’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17525" y="2943361"/>
            <a:ext cx="609441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 userDrawn="1"/>
        </p:nvSpPr>
        <p:spPr>
          <a:xfrm>
            <a:off x="-412804" y="2943362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 dirty="0">
              <a:latin typeface="+mn-lt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5438" y="3999479"/>
            <a:ext cx="584048" cy="27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 userDrawn="1"/>
        </p:nvSpPr>
        <p:spPr>
          <a:xfrm>
            <a:off x="-463413" y="3999480"/>
            <a:ext cx="292024" cy="268225"/>
          </a:xfrm>
          <a:prstGeom prst="rect">
            <a:avLst/>
          </a:prstGeom>
          <a:solidFill>
            <a:srgbClr val="FFFFFF">
              <a:alpha val="6588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 dirty="0">
              <a:latin typeface="+mn-lt"/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-749292" y="4002911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445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n-GB" dirty="0"/>
              <a:t>Click to edit Master title style</a:t>
            </a:r>
          </a:p>
        </p:txBody>
      </p:sp>
      <p:sp>
        <p:nvSpPr>
          <p:cNvPr id="17" name="Black Rectangle"/>
          <p:cNvSpPr/>
          <p:nvPr userDrawn="1"/>
        </p:nvSpPr>
        <p:spPr>
          <a:xfrm>
            <a:off x="469777" y="1226131"/>
            <a:ext cx="981878" cy="609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6397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9141"/>
          </a:xfrm>
        </p:spPr>
        <p:txBody>
          <a:bodyPr rtlCol="0"/>
          <a:lstStyle/>
          <a:p>
            <a:pPr rtl="0">
              <a:defRPr/>
            </a:pPr>
            <a:fld id="{E90C1E0A-682D-40DC-B1EA-26C007FDC330}" type="slidenum">
              <a:rPr lang="en-GB" smtClean="0"/>
              <a:pPr rtl="0">
                <a:defRPr/>
              </a:pPr>
              <a:t>‹#›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11262198" cy="3930651"/>
          </a:xfrm>
        </p:spPr>
        <p:txBody>
          <a:bodyPr rtlCol="0"/>
          <a:lstStyle/>
          <a:p>
            <a:pPr lvl="0" rtl="0"/>
            <a:r>
              <a:rPr lang="en-GB" dirty="0"/>
              <a:t>Click to edit Master text styles</a:t>
            </a:r>
          </a:p>
          <a:p>
            <a:pPr lvl="1" rtl="0"/>
            <a:r>
              <a:rPr lang="en-GB" dirty="0"/>
              <a:t>Second level</a:t>
            </a:r>
          </a:p>
          <a:p>
            <a:pPr lvl="2" rtl="0"/>
            <a:r>
              <a:rPr lang="en-GB" dirty="0"/>
              <a:t>Third level</a:t>
            </a:r>
          </a:p>
          <a:p>
            <a:pPr lvl="3" rtl="0"/>
            <a:r>
              <a:rPr lang="en-GB" dirty="0"/>
              <a:t>Fourth level</a:t>
            </a:r>
          </a:p>
          <a:p>
            <a:pPr lvl="4" rtl="0"/>
            <a:r>
              <a:rPr lang="en-GB" dirty="0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70"/>
            <a:ext cx="1825892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</p:txBody>
      </p:sp>
    </p:spTree>
    <p:extLst>
      <p:ext uri="{BB962C8B-B14F-4D97-AF65-F5344CB8AC3E}">
        <p14:creationId xmlns:p14="http://schemas.microsoft.com/office/powerpoint/2010/main" val="3063576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n-GB" dirty="0"/>
              <a:t>Click to edit Master title style</a:t>
            </a:r>
          </a:p>
        </p:txBody>
      </p:sp>
      <p:sp>
        <p:nvSpPr>
          <p:cNvPr id="17" name="Black Rectangle"/>
          <p:cNvSpPr/>
          <p:nvPr userDrawn="1"/>
        </p:nvSpPr>
        <p:spPr>
          <a:xfrm>
            <a:off x="469777" y="1226131"/>
            <a:ext cx="981878" cy="609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6397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9141"/>
          </a:xfrm>
        </p:spPr>
        <p:txBody>
          <a:bodyPr rtlCol="0"/>
          <a:lstStyle/>
          <a:p>
            <a:pPr rtl="0">
              <a:defRPr/>
            </a:pPr>
            <a:fld id="{E90C1E0A-682D-40DC-B1EA-26C007FDC330}" type="slidenum">
              <a:rPr lang="en-GB" smtClean="0"/>
              <a:pPr rtl="0">
                <a:defRPr/>
              </a:pPr>
              <a:t>‹#›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11262198" cy="3930651"/>
          </a:xfrm>
        </p:spPr>
        <p:txBody>
          <a:bodyPr rtlCol="0"/>
          <a:lstStyle/>
          <a:p>
            <a:pPr lvl="0" rtl="0"/>
            <a:r>
              <a:rPr lang="en-GB" dirty="0"/>
              <a:t>Click to edit Master text styles</a:t>
            </a:r>
          </a:p>
          <a:p>
            <a:pPr lvl="1" rtl="0"/>
            <a:r>
              <a:rPr lang="en-GB" dirty="0"/>
              <a:t>Second level</a:t>
            </a:r>
          </a:p>
          <a:p>
            <a:pPr lvl="2" rtl="0"/>
            <a:r>
              <a:rPr lang="en-GB" dirty="0"/>
              <a:t>Third level</a:t>
            </a:r>
          </a:p>
          <a:p>
            <a:pPr lvl="3" rtl="0"/>
            <a:r>
              <a:rPr lang="en-GB" dirty="0"/>
              <a:t>Fourth level</a:t>
            </a:r>
          </a:p>
          <a:p>
            <a:pPr lvl="4" rtl="0"/>
            <a:r>
              <a:rPr lang="en-GB" dirty="0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70"/>
            <a:ext cx="1825892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</p:txBody>
      </p:sp>
    </p:spTree>
    <p:extLst>
      <p:ext uri="{BB962C8B-B14F-4D97-AF65-F5344CB8AC3E}">
        <p14:creationId xmlns:p14="http://schemas.microsoft.com/office/powerpoint/2010/main" val="1401074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89F5-5198-1143-9967-EA7BC4B03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308C8-56B7-6E46-955B-49381EDA4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894B8-1914-C94D-B59B-1A18FD4CF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3292-6604-C04D-B792-34FB8C10093A}" type="datetimeFigureOut">
              <a:rPr lang="en-DK" smtClean="0"/>
              <a:t>06/05/2021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9C4D-1D63-1A4B-AB46-F6F38732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E845B-D641-D44D-9911-875FB0C8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9141"/>
          </a:xfrm>
        </p:spPr>
        <p:txBody>
          <a:bodyPr/>
          <a:lstStyle/>
          <a:p>
            <a:fld id="{4DFCD643-9002-DA4C-964D-5172F7D92D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799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11025584" name="SecondaryLogo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8" name="FLD_Event">
            <a:extLst>
              <a:ext uri="{FF2B5EF4-FFF2-40B4-BE49-F238E27FC236}">
                <a16:creationId xmlns:a16="http://schemas.microsoft.com/office/drawing/2014/main" id="{A3714AA4-2ED7-C442-B24C-76ACE9D0E5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 PRÆSENTATION</a:t>
            </a:r>
          </a:p>
        </p:txBody>
      </p:sp>
      <p:sp>
        <p:nvSpPr>
          <p:cNvPr id="19" name="USR_Name">
            <a:extLst>
              <a:ext uri="{FF2B5EF4-FFF2-40B4-BE49-F238E27FC236}">
                <a16:creationId xmlns:a16="http://schemas.microsoft.com/office/drawing/2014/main" id="{742EE663-721A-D34A-A1F5-5CD2611169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NAVN</a:t>
            </a:r>
          </a:p>
        </p:txBody>
      </p:sp>
      <p:sp>
        <p:nvSpPr>
          <p:cNvPr id="20" name="USR_Title">
            <a:extLst>
              <a:ext uri="{FF2B5EF4-FFF2-40B4-BE49-F238E27FC236}">
                <a16:creationId xmlns:a16="http://schemas.microsoft.com/office/drawing/2014/main" id="{47D02FB2-9863-A04B-A543-6D24035C77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TITEL</a:t>
            </a:r>
          </a:p>
        </p:txBody>
      </p:sp>
      <p:sp>
        <p:nvSpPr>
          <p:cNvPr id="21" name="Date_DateCustomA">
            <a:extLst>
              <a:ext uri="{FF2B5EF4-FFF2-40B4-BE49-F238E27FC236}">
                <a16:creationId xmlns:a16="http://schemas.microsoft.com/office/drawing/2014/main" id="{AF874EEB-1E90-5045-8467-D35C3F01EA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DATO</a:t>
            </a:r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634572078" name="SecondaryLogo_sort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Gymnasiesamarbejde 2021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Institut for DATALOGI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tx1"/>
              </a:solidFill>
              <a:latin typeface="AU Passata Light" pitchFamily="34" charset="0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06.05.2021</a:t>
            </a:fld>
            <a:r>
              <a:rPr lang="da-DK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7" name="USR_Title">
            <a:extLst>
              <a:ext uri="{FF2B5EF4-FFF2-40B4-BE49-F238E27FC236}">
                <a16:creationId xmlns:a16="http://schemas.microsoft.com/office/drawing/2014/main" id="{51079DB8-469E-0E43-9B87-AFB0BC4678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00382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AARHUS Universitet</a:t>
            </a:r>
          </a:p>
        </p:txBody>
      </p:sp>
      <p:sp>
        <p:nvSpPr>
          <p:cNvPr id="18" name="Date_DateCustomA">
            <a:extLst>
              <a:ext uri="{FF2B5EF4-FFF2-40B4-BE49-F238E27FC236}">
                <a16:creationId xmlns:a16="http://schemas.microsoft.com/office/drawing/2014/main" id="{5AFCC448-E95B-B64A-B76A-D6227840E2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46140" y="6000382"/>
            <a:ext cx="2286757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Institut for Datalogi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79" r:id="rId21"/>
    <p:sldLayoutId id="2147483684" r:id="rId22"/>
    <p:sldLayoutId id="2147483685" r:id="rId23"/>
    <p:sldLayoutId id="2147483686" r:id="rId2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avi.dk/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makecode.microbit.org/" TargetMode="External"/><Relationship Id="rId3" Type="http://schemas.openxmlformats.org/officeDocument/2006/relationships/slideLayout" Target="../slideLayouts/slideLayout24.xml"/><Relationship Id="rId7" Type="http://schemas.openxmlformats.org/officeDocument/2006/relationships/hyperlink" Target="https://wiki.dfrobot.com/micro_Maqueen_for_micro_bit_SKU_ROB0148-E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microbit.org/" TargetMode="External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9.xml"/><Relationship Id="rId9" Type="http://schemas.openxmlformats.org/officeDocument/2006/relationships/hyperlink" Target="http://kortlink.dk/2bd5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boks 2"/>
          <p:cNvSpPr txBox="1"/>
          <p:nvPr/>
        </p:nvSpPr>
        <p:spPr>
          <a:xfrm>
            <a:off x="575236" y="4868786"/>
            <a:ext cx="8014803" cy="7795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5332" b="1" dirty="0">
                <a:solidFill>
                  <a:schemeClr val="bg1"/>
                </a:solidFill>
                <a:latin typeface="+mn-lt"/>
              </a:rPr>
              <a:t>MEET AARHUS UNIVERSITY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1051" y="894"/>
            <a:ext cx="12358391" cy="68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boks 1"/>
          <p:cNvSpPr txBox="1"/>
          <p:nvPr/>
        </p:nvSpPr>
        <p:spPr>
          <a:xfrm>
            <a:off x="575236" y="260648"/>
            <a:ext cx="10318459" cy="21051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4800" dirty="0">
                <a:solidFill>
                  <a:schemeClr val="bg1"/>
                </a:solidFill>
                <a:latin typeface="AU Passata Light" charset="0"/>
                <a:ea typeface="AU Passata Light" charset="0"/>
                <a:cs typeface="AU Passata Light" charset="0"/>
              </a:rPr>
              <a:t>INSTITUT FOR DATALOGI</a:t>
            </a:r>
          </a:p>
          <a:p>
            <a:pPr rtl="0">
              <a:lnSpc>
                <a:spcPct val="95000"/>
              </a:lnSpc>
            </a:pPr>
            <a:r>
              <a:rPr lang="en-GB" sz="4800" dirty="0">
                <a:solidFill>
                  <a:schemeClr val="bg1"/>
                </a:solidFill>
                <a:latin typeface="AU Passata Light" charset="0"/>
                <a:ea typeface="AU Passata Light" charset="0"/>
                <a:cs typeface="AU Passata Light" charset="0"/>
              </a:rPr>
              <a:t>AARHUS UNIVERSITET</a:t>
            </a:r>
          </a:p>
          <a:p>
            <a:pPr rtl="0">
              <a:lnSpc>
                <a:spcPct val="95000"/>
              </a:lnSpc>
            </a:pPr>
            <a:r>
              <a:rPr lang="en-GB" sz="4800" b="1" dirty="0">
                <a:solidFill>
                  <a:schemeClr val="bg1"/>
                </a:solidFill>
                <a:latin typeface="+mn-lt"/>
              </a:rPr>
              <a:t>GYMNASIESAMARBEJDE</a:t>
            </a:r>
          </a:p>
        </p:txBody>
      </p:sp>
    </p:spTree>
    <p:extLst>
      <p:ext uri="{BB962C8B-B14F-4D97-AF65-F5344CB8AC3E}">
        <p14:creationId xmlns:p14="http://schemas.microsoft.com/office/powerpoint/2010/main" val="22349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1314674" y="2325007"/>
            <a:ext cx="7582867" cy="1775735"/>
          </a:xfrm>
          <a:prstGeom prst="rect">
            <a:avLst/>
          </a:prstGeom>
        </p:spPr>
        <p:txBody>
          <a:bodyPr rtlCol="0"/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Calibri" panose="020F0502020204030204" pitchFamily="34" charset="0"/>
              <a:buChar char="​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648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U Passata" panose="020B0503030502030804" pitchFamily="34" charset="0"/>
              <a:buChar char="›"/>
              <a:defRPr sz="1600">
                <a:solidFill>
                  <a:srgbClr val="000000"/>
                </a:solidFill>
                <a:latin typeface="+mn-lt"/>
              </a:defRPr>
            </a:lvl3pPr>
            <a:lvl4pPr marL="972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U Passata" panose="020B0503030502030804" pitchFamily="34" charset="0"/>
              <a:buChar char="›"/>
              <a:defRPr sz="1600">
                <a:solidFill>
                  <a:srgbClr val="000000"/>
                </a:solidFill>
                <a:latin typeface="+mn-lt"/>
              </a:defRPr>
            </a:lvl4pPr>
            <a:lvl5pPr marL="1296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U Passata" panose="020B0503030502030804" pitchFamily="34" charset="0"/>
              <a:buChar char="›"/>
              <a:defRPr sz="1600">
                <a:solidFill>
                  <a:srgbClr val="000000"/>
                </a:solidFill>
                <a:latin typeface="+mn-lt"/>
              </a:defRPr>
            </a:lvl5pPr>
            <a:lvl6pPr marL="1620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U Passata" pitchFamily="34" charset="0"/>
              <a:buChar char="›"/>
              <a:defRPr sz="1600">
                <a:solidFill>
                  <a:srgbClr val="000000"/>
                </a:solidFill>
                <a:latin typeface="+mn-lt"/>
              </a:defRPr>
            </a:lvl6pPr>
            <a:lvl7pPr marL="194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U Passata" panose="020B0503030502030804" pitchFamily="34" charset="0"/>
              <a:buChar char="›"/>
              <a:defRPr sz="1600">
                <a:solidFill>
                  <a:srgbClr val="000000"/>
                </a:solidFill>
                <a:latin typeface="+mn-lt"/>
              </a:defRPr>
            </a:lvl7pPr>
            <a:lvl8pPr marL="2268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U Passata" pitchFamily="34" charset="0"/>
              <a:buChar char="›"/>
              <a:defRPr sz="1600">
                <a:solidFill>
                  <a:srgbClr val="000000"/>
                </a:solidFill>
                <a:latin typeface="+mn-lt"/>
              </a:defRPr>
            </a:lvl8pPr>
            <a:lvl9pPr marL="2592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U Passata" pitchFamily="34" charset="0"/>
              <a:buChar char="›"/>
              <a:defRPr sz="1600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en-GB" sz="7998" b="1" dirty="0">
                <a:solidFill>
                  <a:schemeClr val="bg1"/>
                </a:solidFill>
              </a:rPr>
              <a:t>CS.AU.DK/GYM</a:t>
            </a:r>
            <a:endParaRPr lang="en-GB" sz="7998" dirty="0">
              <a:solidFill>
                <a:schemeClr val="bg1"/>
              </a:solidFill>
            </a:endParaRPr>
          </a:p>
          <a:p>
            <a:endParaRPr lang="en-GB" sz="1866" dirty="0">
              <a:solidFill>
                <a:schemeClr val="bg1"/>
              </a:solidFill>
            </a:endParaRPr>
          </a:p>
          <a:p>
            <a:endParaRPr lang="en-GB" sz="1866" dirty="0">
              <a:solidFill>
                <a:schemeClr val="bg1"/>
              </a:solidFill>
            </a:endParaRPr>
          </a:p>
          <a:p>
            <a:endParaRPr lang="en-GB" sz="1866" dirty="0">
              <a:solidFill>
                <a:srgbClr val="FF0000"/>
              </a:solidFill>
            </a:endParaRPr>
          </a:p>
        </p:txBody>
      </p:sp>
      <p:pic>
        <p:nvPicPr>
          <p:cNvPr id="5" name="Bille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7961" y="2373158"/>
            <a:ext cx="2544067" cy="25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469779" y="223086"/>
            <a:ext cx="11251385" cy="765976"/>
          </a:xfrm>
        </p:spPr>
        <p:txBody>
          <a:bodyPr rtlCol="0"/>
          <a:lstStyle/>
          <a:p>
            <a:r>
              <a:rPr lang="en-GB" dirty="0"/>
              <a:t>BEsøg </a:t>
            </a:r>
            <a:r>
              <a:rPr lang="en-GB" b="0" dirty="0" err="1"/>
              <a:t>programeksempel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9778" y="1605272"/>
            <a:ext cx="6344714" cy="3743441"/>
          </a:xfrm>
        </p:spPr>
        <p:txBody>
          <a:bodyPr/>
          <a:lstStyle/>
          <a:p>
            <a:r>
              <a:rPr lang="en-US" sz="1800" dirty="0"/>
              <a:t>09.40-10.00 </a:t>
            </a:r>
            <a:r>
              <a:rPr lang="en-US" sz="1800" dirty="0" err="1"/>
              <a:t>Introduktion</a:t>
            </a:r>
            <a:r>
              <a:rPr lang="en-US" sz="1800" dirty="0"/>
              <a:t> </a:t>
            </a:r>
            <a:r>
              <a:rPr lang="en-US" sz="1800" dirty="0" err="1"/>
              <a:t>til</a:t>
            </a:r>
            <a:r>
              <a:rPr lang="en-US" sz="1800" dirty="0"/>
              <a:t> studier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forskning</a:t>
            </a:r>
            <a:r>
              <a:rPr lang="en-US" sz="1800" dirty="0"/>
              <a:t> </a:t>
            </a:r>
          </a:p>
          <a:p>
            <a:r>
              <a:rPr lang="en-US" sz="1800" dirty="0"/>
              <a:t>10.00-11.45 </a:t>
            </a:r>
            <a:r>
              <a:rPr lang="en-US" sz="1800" dirty="0" err="1"/>
              <a:t>Oplæg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øvelser</a:t>
            </a:r>
            <a:r>
              <a:rPr lang="en-US" sz="1800" dirty="0"/>
              <a:t>: </a:t>
            </a:r>
            <a:r>
              <a:rPr lang="en-US" sz="1800" i="1" dirty="0" err="1"/>
              <a:t>Problemløsning</a:t>
            </a:r>
            <a:r>
              <a:rPr lang="en-US" sz="1800" i="1" dirty="0"/>
              <a:t> </a:t>
            </a:r>
            <a:r>
              <a:rPr lang="en-US" sz="1800" i="1" dirty="0" err="1"/>
              <a:t>og</a:t>
            </a:r>
            <a:r>
              <a:rPr lang="en-US" sz="1800" i="1" dirty="0"/>
              <a:t> </a:t>
            </a:r>
            <a:r>
              <a:rPr lang="en-US" sz="1800" i="1" dirty="0" err="1"/>
              <a:t>algoritmer</a:t>
            </a:r>
            <a:endParaRPr lang="en-US" sz="1800" i="1" dirty="0">
              <a:cs typeface="AU Passata"/>
            </a:endParaRPr>
          </a:p>
          <a:p>
            <a:r>
              <a:rPr lang="en-US" sz="1800" dirty="0"/>
              <a:t>11.45-12.30 </a:t>
            </a:r>
            <a:r>
              <a:rPr lang="en-US" sz="1800" dirty="0" err="1"/>
              <a:t>Frokost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INCUBA Science Parks </a:t>
            </a:r>
            <a:r>
              <a:rPr lang="en-US" sz="1800" dirty="0" err="1"/>
              <a:t>kantine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400" dirty="0"/>
              <a:t>(mad kan </a:t>
            </a:r>
            <a:r>
              <a:rPr lang="en-US" sz="1400" dirty="0" err="1"/>
              <a:t>medbringes</a:t>
            </a:r>
            <a:r>
              <a:rPr lang="en-US" sz="1400" dirty="0"/>
              <a:t> </a:t>
            </a:r>
            <a:r>
              <a:rPr lang="en-US" sz="1400" dirty="0" err="1"/>
              <a:t>eller</a:t>
            </a:r>
            <a:r>
              <a:rPr lang="en-US" sz="1400" dirty="0"/>
              <a:t> </a:t>
            </a:r>
            <a:r>
              <a:rPr lang="en-US" sz="1400" dirty="0" err="1"/>
              <a:t>købes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kantinen</a:t>
            </a:r>
            <a:r>
              <a:rPr lang="en-US" sz="1400" dirty="0"/>
              <a:t>)</a:t>
            </a:r>
            <a:endParaRPr lang="en-US" sz="1800" dirty="0"/>
          </a:p>
          <a:p>
            <a:r>
              <a:rPr lang="en-US" sz="1800" dirty="0"/>
              <a:t>12.30-14.30 </a:t>
            </a:r>
            <a:r>
              <a:rPr lang="en-US" sz="1800" dirty="0" err="1"/>
              <a:t>Rundvisning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demo </a:t>
            </a:r>
            <a:r>
              <a:rPr lang="en-US" sz="1800" dirty="0" err="1"/>
              <a:t>på</a:t>
            </a:r>
            <a:r>
              <a:rPr lang="en-US" sz="1800" dirty="0"/>
              <a:t> </a:t>
            </a:r>
            <a:r>
              <a:rPr lang="en-US" sz="1800" dirty="0" err="1"/>
              <a:t>Katrinebjerg</a:t>
            </a:r>
            <a:endParaRPr lang="en-US" sz="1800" dirty="0"/>
          </a:p>
          <a:p>
            <a:pPr marL="755650" lvl="2" indent="-179705"/>
            <a:r>
              <a:rPr lang="en-US" sz="1400" dirty="0"/>
              <a:t>Center for </a:t>
            </a:r>
            <a:r>
              <a:rPr lang="en-US" sz="1400" dirty="0" err="1"/>
              <a:t>Avanceret</a:t>
            </a:r>
            <a:r>
              <a:rPr lang="en-US" sz="1400" dirty="0"/>
              <a:t> </a:t>
            </a:r>
            <a:r>
              <a:rPr lang="en-US" sz="1400" dirty="0" err="1"/>
              <a:t>Visualisering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dirty="0" err="1"/>
              <a:t>Interaktion</a:t>
            </a:r>
            <a:r>
              <a:rPr lang="en-US" sz="1400" dirty="0"/>
              <a:t> </a:t>
            </a:r>
            <a:r>
              <a:rPr lang="en-US" sz="1400" u="sng" dirty="0" err="1"/>
              <a:t>c</a:t>
            </a:r>
            <a:r>
              <a:rPr lang="en-US" sz="1400" u="sng" dirty="0" err="1">
                <a:hlinkClick r:id="rId3"/>
              </a:rPr>
              <a:t>avi.dk</a:t>
            </a:r>
            <a:r>
              <a:rPr lang="en-US" sz="1400" dirty="0"/>
              <a:t> </a:t>
            </a:r>
            <a:endParaRPr lang="en-US" sz="1400" dirty="0">
              <a:cs typeface="AU Passata"/>
            </a:endParaRPr>
          </a:p>
          <a:p>
            <a:pPr marL="755650" lvl="2" indent="-179705"/>
            <a:r>
              <a:rPr lang="en-US" sz="1400" dirty="0" err="1"/>
              <a:t>Studiemiljø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dirty="0" err="1"/>
              <a:t>laboratorier</a:t>
            </a:r>
            <a:endParaRPr lang="en-US" sz="1400" dirty="0">
              <a:cs typeface="AU Passata"/>
            </a:endParaRPr>
          </a:p>
          <a:p>
            <a:pPr marL="755650" lvl="2" indent="-179705"/>
            <a:r>
              <a:rPr lang="en-US" sz="1400" dirty="0"/>
              <a:t>Mini-</a:t>
            </a:r>
            <a:r>
              <a:rPr lang="en-US" sz="1400" dirty="0" err="1"/>
              <a:t>oplæg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dirty="0" err="1"/>
              <a:t>forsknings</a:t>
            </a:r>
            <a:r>
              <a:rPr lang="en-US" sz="1400" dirty="0"/>
              <a:t>-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dirty="0" err="1"/>
              <a:t>studenter-demoer</a:t>
            </a:r>
            <a:endParaRPr lang="en-US" sz="1400" dirty="0">
              <a:cs typeface="AU Passata"/>
            </a:endParaRPr>
          </a:p>
          <a:p>
            <a:endParaRPr lang="en-US" sz="1200" dirty="0"/>
          </a:p>
          <a:p>
            <a:r>
              <a:rPr lang="en-US" sz="1200" dirty="0"/>
              <a:t>…Eller </a:t>
            </a:r>
            <a:r>
              <a:rPr lang="en-US" sz="1200" dirty="0" err="1"/>
              <a:t>fx</a:t>
            </a:r>
            <a:endParaRPr lang="en-US" sz="1200" dirty="0"/>
          </a:p>
          <a:p>
            <a:r>
              <a:rPr lang="en-US" sz="1200" dirty="0"/>
              <a:t>12.30-13.30 </a:t>
            </a:r>
            <a:r>
              <a:rPr lang="en-US" sz="1200" dirty="0" err="1"/>
              <a:t>oplæg</a:t>
            </a:r>
            <a:endParaRPr lang="en-US" sz="12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492" y="1605272"/>
            <a:ext cx="4475669" cy="2611232"/>
          </a:xfrm>
          <a:prstGeom prst="rect">
            <a:avLst/>
          </a:prstGeom>
        </p:spPr>
      </p:pic>
      <p:pic>
        <p:nvPicPr>
          <p:cNvPr id="2" name="Billede 2">
            <a:extLst>
              <a:ext uri="{FF2B5EF4-FFF2-40B4-BE49-F238E27FC236}">
                <a16:creationId xmlns:a16="http://schemas.microsoft.com/office/drawing/2014/main" id="{82E94B36-822F-4D6F-B58E-862F9E6002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9647" y="4374222"/>
            <a:ext cx="3089341" cy="2257645"/>
          </a:xfrm>
          <a:prstGeom prst="rect">
            <a:avLst/>
          </a:prstGeom>
        </p:spPr>
      </p:pic>
      <p:pic>
        <p:nvPicPr>
          <p:cNvPr id="3" name="Billede 3" descr="Et billede, der indeholder person, indendørs, forbereder&#10;&#10;Beskrivelsen er genereret automatisk">
            <a:extLst>
              <a:ext uri="{FF2B5EF4-FFF2-40B4-BE49-F238E27FC236}">
                <a16:creationId xmlns:a16="http://schemas.microsoft.com/office/drawing/2014/main" id="{C12B3990-926F-4A2D-9B75-060EE155985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308" y="4377268"/>
            <a:ext cx="3371223" cy="2257646"/>
          </a:xfrm>
          <a:prstGeom prst="rect">
            <a:avLst/>
          </a:prstGeom>
        </p:spPr>
      </p:pic>
      <p:pic>
        <p:nvPicPr>
          <p:cNvPr id="4" name="Billede 6" descr="Et billede, der indeholder person, indendørs, loft, gruppe&#10;&#10;Beskrivelsen er genereret automatisk">
            <a:extLst>
              <a:ext uri="{FF2B5EF4-FFF2-40B4-BE49-F238E27FC236}">
                <a16:creationId xmlns:a16="http://schemas.microsoft.com/office/drawing/2014/main" id="{93691EE7-DA2E-46A3-AA63-9A805C4B6BE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585" y="4374223"/>
            <a:ext cx="3407100" cy="22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520" y="405452"/>
            <a:ext cx="11251385" cy="765976"/>
          </a:xfrm>
        </p:spPr>
        <p:txBody>
          <a:bodyPr/>
          <a:lstStyle/>
          <a:p>
            <a:r>
              <a:rPr lang="en-US" dirty="0"/>
              <a:t>SÆRLIGE </a:t>
            </a:r>
            <a:r>
              <a:rPr lang="en-US" b="0" dirty="0"/>
              <a:t>FORLØB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3183620" cy="3930651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251460" lvl="1" indent="0">
              <a:buNone/>
            </a:pPr>
            <a:endParaRPr lang="en-US" b="1" dirty="0"/>
          </a:p>
          <a:p>
            <a:pPr marL="251460" lvl="1" indent="0">
              <a:buNone/>
            </a:pPr>
            <a:r>
              <a:rPr lang="en-US" b="1" dirty="0" err="1"/>
              <a:t>MasterClass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matematik</a:t>
            </a:r>
            <a:endParaRPr lang="en-US" b="1" dirty="0">
              <a:cs typeface="AU Passata"/>
            </a:endParaRPr>
          </a:p>
          <a:p>
            <a:pPr marL="71755" lvl="1" indent="0">
              <a:buNone/>
            </a:pPr>
            <a:r>
              <a:rPr lang="en-US" sz="1800" dirty="0">
                <a:cs typeface="AU Passata"/>
              </a:rPr>
              <a:t>     </a:t>
            </a:r>
            <a:r>
              <a:rPr lang="en-US" sz="1800" dirty="0" err="1">
                <a:cs typeface="AU Passata"/>
              </a:rPr>
              <a:t>Oplæg</a:t>
            </a:r>
            <a:r>
              <a:rPr lang="en-US" sz="1800" dirty="0">
                <a:cs typeface="AU Passata"/>
              </a:rPr>
              <a:t> </a:t>
            </a:r>
            <a:r>
              <a:rPr lang="en-US" sz="1800" dirty="0" err="1">
                <a:cs typeface="AU Passata"/>
              </a:rPr>
              <a:t>fra</a:t>
            </a:r>
            <a:r>
              <a:rPr lang="en-US" sz="1800" dirty="0">
                <a:cs typeface="AU Passata"/>
              </a:rPr>
              <a:t> </a:t>
            </a:r>
            <a:r>
              <a:rPr lang="en-US" sz="1800" dirty="0" err="1">
                <a:cs typeface="AU Passata"/>
              </a:rPr>
              <a:t>forsker</a:t>
            </a:r>
            <a:r>
              <a:rPr lang="en-US" sz="1800" dirty="0">
                <a:cs typeface="AU Passata"/>
              </a:rPr>
              <a:t>/PhD stud.</a:t>
            </a:r>
          </a:p>
          <a:p>
            <a:pPr marL="71755" lvl="1" indent="0">
              <a:buNone/>
            </a:pPr>
            <a:r>
              <a:rPr lang="en-US" sz="1800" dirty="0">
                <a:cs typeface="AU Passata"/>
              </a:rPr>
              <a:t>     Fire timers workshop </a:t>
            </a:r>
          </a:p>
          <a:p>
            <a:pPr marL="71755" lvl="1" indent="0">
              <a:buNone/>
            </a:pPr>
            <a:r>
              <a:rPr lang="en-US" sz="1800" dirty="0">
                <a:cs typeface="AU Passata"/>
              </a:rPr>
              <a:t>     Krypto/</a:t>
            </a:r>
            <a:r>
              <a:rPr lang="en-US" sz="1800" dirty="0" err="1">
                <a:cs typeface="AU Passata"/>
              </a:rPr>
              <a:t>algoritmik</a:t>
            </a:r>
            <a:r>
              <a:rPr lang="en-US" sz="1800" dirty="0">
                <a:cs typeface="AU Passata"/>
              </a:rPr>
              <a:t>/</a:t>
            </a:r>
            <a:r>
              <a:rPr lang="en-US" sz="1800" dirty="0" err="1">
                <a:cs typeface="AU Passata"/>
              </a:rPr>
              <a:t>robotter</a:t>
            </a:r>
            <a:endParaRPr lang="en-US" sz="1800" dirty="0">
              <a:cs typeface="AU Passata"/>
            </a:endParaRPr>
          </a:p>
          <a:p>
            <a:pPr>
              <a:buNone/>
            </a:pPr>
            <a:endParaRPr lang="en-US" dirty="0">
              <a:cs typeface="AU Passata"/>
            </a:endParaRPr>
          </a:p>
          <a:p>
            <a:pPr>
              <a:buNone/>
            </a:pPr>
            <a:endParaRPr lang="en-US" dirty="0">
              <a:cs typeface="AU Passata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248A8DA-5435-5041-9BB6-BBBD92E08339}"/>
              </a:ext>
            </a:extLst>
          </p:cNvPr>
          <p:cNvSpPr txBox="1">
            <a:spLocks/>
          </p:cNvSpPr>
          <p:nvPr/>
        </p:nvSpPr>
        <p:spPr bwMode="auto">
          <a:xfrm>
            <a:off x="4153354" y="1532466"/>
            <a:ext cx="3183620" cy="3930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1460" lvl="1" indent="0">
              <a:buNone/>
            </a:pPr>
            <a:endParaRPr lang="en-US" b="1" dirty="0"/>
          </a:p>
          <a:p>
            <a:pPr marL="251460" lvl="1" indent="0">
              <a:buNone/>
            </a:pPr>
            <a:r>
              <a:rPr lang="en-US" b="1" dirty="0"/>
              <a:t>ATU (</a:t>
            </a:r>
            <a:r>
              <a:rPr lang="en-US" b="1" dirty="0" err="1"/>
              <a:t>Akademiet</a:t>
            </a:r>
            <a:r>
              <a:rPr lang="en-US" b="1" dirty="0"/>
              <a:t> for </a:t>
            </a:r>
            <a:r>
              <a:rPr lang="en-US" b="1" dirty="0" err="1"/>
              <a:t>Talentfulde</a:t>
            </a:r>
            <a:r>
              <a:rPr lang="en-US" b="1" dirty="0"/>
              <a:t> </a:t>
            </a:r>
            <a:r>
              <a:rPr lang="en-US" b="1" dirty="0" err="1"/>
              <a:t>Unge</a:t>
            </a:r>
            <a:r>
              <a:rPr lang="en-US" b="1" dirty="0"/>
              <a:t>)</a:t>
            </a:r>
            <a:endParaRPr lang="da-DK" dirty="0"/>
          </a:p>
          <a:p>
            <a:pPr marL="342900" indent="-342900"/>
            <a:r>
              <a:rPr lang="en-GB" sz="1800" dirty="0" err="1"/>
              <a:t>Forelæsninger</a:t>
            </a:r>
            <a:r>
              <a:rPr lang="en-GB" sz="1800" dirty="0"/>
              <a:t>, </a:t>
            </a:r>
            <a:r>
              <a:rPr lang="en-GB" sz="1800" dirty="0" err="1"/>
              <a:t>oplæg</a:t>
            </a:r>
            <a:r>
              <a:rPr lang="en-GB" sz="1800" dirty="0"/>
              <a:t> </a:t>
            </a:r>
            <a:r>
              <a:rPr lang="en-GB" sz="1800" dirty="0" err="1"/>
              <a:t>og</a:t>
            </a:r>
            <a:r>
              <a:rPr lang="en-GB" sz="1800" dirty="0"/>
              <a:t> workshops</a:t>
            </a:r>
          </a:p>
          <a:p>
            <a:pPr marL="342900" indent="-342900"/>
            <a:r>
              <a:rPr lang="en-GB" sz="1800" dirty="0" err="1"/>
              <a:t>Hjælp</a:t>
            </a:r>
            <a:r>
              <a:rPr lang="en-GB" sz="1800" dirty="0"/>
              <a:t> </a:t>
            </a:r>
            <a:r>
              <a:rPr lang="en-GB" sz="1800" dirty="0" err="1"/>
              <a:t>til</a:t>
            </a:r>
            <a:r>
              <a:rPr lang="en-GB" sz="1800" dirty="0"/>
              <a:t> </a:t>
            </a:r>
            <a:r>
              <a:rPr lang="en-GB" sz="1800" dirty="0" err="1"/>
              <a:t>studie</a:t>
            </a:r>
            <a:r>
              <a:rPr lang="en-GB" sz="1800" dirty="0"/>
              <a:t>- </a:t>
            </a:r>
            <a:r>
              <a:rPr lang="en-GB" sz="1800" dirty="0" err="1"/>
              <a:t>og</a:t>
            </a:r>
            <a:r>
              <a:rPr lang="en-GB" sz="1800" dirty="0"/>
              <a:t> </a:t>
            </a:r>
            <a:r>
              <a:rPr lang="en-GB" sz="1800" dirty="0" err="1"/>
              <a:t>karriereafklaring</a:t>
            </a:r>
            <a:endParaRPr lang="en-US" sz="1800" kern="0" dirty="0"/>
          </a:p>
          <a:p>
            <a:pPr>
              <a:buFont typeface="Calibri" panose="020F0502020204030204" pitchFamily="34" charset="0"/>
              <a:buNone/>
            </a:pPr>
            <a:endParaRPr lang="en-US" kern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DE7084-CF79-8549-950C-866DD39CA77B}"/>
              </a:ext>
            </a:extLst>
          </p:cNvPr>
          <p:cNvSpPr txBox="1">
            <a:spLocks/>
          </p:cNvSpPr>
          <p:nvPr/>
        </p:nvSpPr>
        <p:spPr bwMode="auto">
          <a:xfrm>
            <a:off x="7844188" y="1532465"/>
            <a:ext cx="3183620" cy="3930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1460" lvl="1" indent="0">
              <a:buNone/>
            </a:pPr>
            <a:endParaRPr lang="en-US" b="1" kern="0" dirty="0"/>
          </a:p>
          <a:p>
            <a:pPr marL="251460" lvl="1" indent="0">
              <a:buNone/>
            </a:pPr>
            <a:r>
              <a:rPr lang="en-US" b="1" kern="0" dirty="0"/>
              <a:t>SRP- </a:t>
            </a:r>
            <a:r>
              <a:rPr lang="en-US" b="1" kern="0" dirty="0" err="1"/>
              <a:t>og</a:t>
            </a:r>
            <a:r>
              <a:rPr lang="en-US" b="1" kern="0" dirty="0"/>
              <a:t> SOP-</a:t>
            </a:r>
            <a:r>
              <a:rPr lang="en-US" b="1" kern="0" dirty="0" err="1"/>
              <a:t>opgaver</a:t>
            </a:r>
            <a:r>
              <a:rPr lang="en-US" b="1" kern="0" dirty="0"/>
              <a:t>	</a:t>
            </a:r>
            <a:endParaRPr lang="en-US" dirty="0">
              <a:cs typeface="AU Passata"/>
            </a:endParaRPr>
          </a:p>
          <a:p>
            <a:pPr>
              <a:buNone/>
            </a:pPr>
            <a:r>
              <a:rPr lang="en-US" sz="1800" dirty="0"/>
              <a:t>      </a:t>
            </a:r>
            <a:r>
              <a:rPr lang="en-US" sz="1800" dirty="0" err="1"/>
              <a:t>Kryptologi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sikkerhed</a:t>
            </a:r>
            <a:endParaRPr lang="en-US" sz="1800" dirty="0">
              <a:cs typeface="AU Passata"/>
            </a:endParaRPr>
          </a:p>
          <a:p>
            <a:pPr>
              <a:buNone/>
            </a:pPr>
            <a:r>
              <a:rPr lang="en-US" sz="1800" dirty="0"/>
              <a:t>      </a:t>
            </a:r>
            <a:r>
              <a:rPr lang="en-US" sz="1800" dirty="0" err="1"/>
              <a:t>Algoritmer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grafteori</a:t>
            </a:r>
            <a:endParaRPr lang="en-US" sz="1800" dirty="0">
              <a:cs typeface="AU Passata"/>
            </a:endParaRPr>
          </a:p>
          <a:p>
            <a:pPr>
              <a:buNone/>
            </a:pPr>
            <a:r>
              <a:rPr lang="en-US" sz="1800" dirty="0"/>
              <a:t>      Context Awareness</a:t>
            </a:r>
            <a:endParaRPr lang="en-US" sz="1800" dirty="0">
              <a:cs typeface="AU Passata"/>
            </a:endParaRPr>
          </a:p>
          <a:p>
            <a:pPr marL="380365" indent="-380365">
              <a:buFont typeface="LucidaGrande" charset="0"/>
              <a:buChar char="▶︎"/>
            </a:pPr>
            <a:endParaRPr lang="en-US" dirty="0">
              <a:cs typeface="AU Passata"/>
            </a:endParaRPr>
          </a:p>
          <a:p>
            <a:pPr>
              <a:buFont typeface="Calibri" panose="020F0502020204030204" pitchFamily="34" charset="0"/>
              <a:buNone/>
            </a:pPr>
            <a:endParaRPr lang="en-US" kern="0" dirty="0"/>
          </a:p>
          <a:p>
            <a:pPr>
              <a:buFont typeface="Calibri" panose="020F0502020204030204" pitchFamily="34" charset="0"/>
              <a:buNone/>
            </a:pPr>
            <a:endParaRPr lang="en-US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E354A-8DAA-A146-85E0-E890C8A7D8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620" y="3897052"/>
            <a:ext cx="2952328" cy="147616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6A52942-EA2E-4774-A5FE-B103D5683451}"/>
              </a:ext>
            </a:extLst>
          </p:cNvPr>
          <p:cNvSpPr txBox="1">
            <a:spLocks/>
          </p:cNvSpPr>
          <p:nvPr/>
        </p:nvSpPr>
        <p:spPr bwMode="auto">
          <a:xfrm>
            <a:off x="8110636" y="3398900"/>
            <a:ext cx="3067502" cy="46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DK" sz="1800" b="1" kern="0" dirty="0">
              <a:cs typeface="AU Passata"/>
            </a:endParaRPr>
          </a:p>
          <a:p>
            <a:pPr>
              <a:buFont typeface="Calibri" panose="020F0502020204030204" pitchFamily="34" charset="0"/>
              <a:buNone/>
            </a:pPr>
            <a:endParaRPr lang="en-DK" sz="1100" b="1" kern="0" dirty="0">
              <a:cs typeface="AU Passata"/>
            </a:endParaRPr>
          </a:p>
          <a:p>
            <a:pPr>
              <a:buNone/>
            </a:pPr>
            <a:endParaRPr lang="en-DK" sz="1800" b="1" kern="0" dirty="0">
              <a:cs typeface="AU Passata"/>
            </a:endParaRPr>
          </a:p>
        </p:txBody>
      </p:sp>
      <p:pic>
        <p:nvPicPr>
          <p:cNvPr id="6" name="Billede 9" descr="Et billede, der indeholder person, indendørs, gruppe, personer&#10;&#10;Beskrivelsen er genereret automatisk">
            <a:extLst>
              <a:ext uri="{FF2B5EF4-FFF2-40B4-BE49-F238E27FC236}">
                <a16:creationId xmlns:a16="http://schemas.microsoft.com/office/drawing/2014/main" id="{EFA465E5-1627-42E8-B80B-822FF1ED71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455" y="3894391"/>
            <a:ext cx="2990259" cy="1473734"/>
          </a:xfrm>
          <a:prstGeom prst="rect">
            <a:avLst/>
          </a:prstGeom>
        </p:spPr>
      </p:pic>
      <p:pic>
        <p:nvPicPr>
          <p:cNvPr id="1026" name="Picture 2" descr="ATU">
            <a:extLst>
              <a:ext uri="{FF2B5EF4-FFF2-40B4-BE49-F238E27FC236}">
                <a16:creationId xmlns:a16="http://schemas.microsoft.com/office/drawing/2014/main" id="{B332FD63-28CD-8041-9150-D8A756CF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8228" y="4293096"/>
            <a:ext cx="2607574" cy="53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47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469779" y="223086"/>
            <a:ext cx="11251385" cy="765976"/>
          </a:xfrm>
        </p:spPr>
        <p:txBody>
          <a:bodyPr rtlCol="0"/>
          <a:lstStyle/>
          <a:p>
            <a:pPr rtl="0"/>
            <a:r>
              <a:rPr lang="en-GB" dirty="0"/>
              <a:t>It-camp </a:t>
            </a:r>
            <a:r>
              <a:rPr lang="en-GB" b="0" dirty="0"/>
              <a:t>FOR PIGER</a:t>
            </a:r>
          </a:p>
        </p:txBody>
      </p:sp>
      <p:sp>
        <p:nvSpPr>
          <p:cNvPr id="2" name="Tekstboks 1"/>
          <p:cNvSpPr txBox="1"/>
          <p:nvPr/>
        </p:nvSpPr>
        <p:spPr>
          <a:xfrm>
            <a:off x="4798606" y="2499409"/>
            <a:ext cx="1007849" cy="545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1866" dirty="0">
                <a:solidFill>
                  <a:schemeClr val="bg1"/>
                </a:solidFill>
              </a:rPr>
              <a:t>Research</a:t>
            </a:r>
          </a:p>
          <a:p>
            <a:pPr rtl="0">
              <a:lnSpc>
                <a:spcPct val="95000"/>
              </a:lnSpc>
            </a:pPr>
            <a:endParaRPr lang="en-GB" sz="1866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kstboks 5"/>
          <p:cNvSpPr txBox="1"/>
          <p:nvPr/>
        </p:nvSpPr>
        <p:spPr>
          <a:xfrm>
            <a:off x="6094412" y="2517137"/>
            <a:ext cx="1343799" cy="272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1866" dirty="0">
                <a:solidFill>
                  <a:schemeClr val="bg1"/>
                </a:solidFill>
              </a:rPr>
              <a:t>E</a:t>
            </a:r>
            <a:r>
              <a:rPr lang="en-GB" sz="1866" dirty="0">
                <a:solidFill>
                  <a:schemeClr val="bg1"/>
                </a:solidFill>
                <a:latin typeface="+mn-lt"/>
              </a:rPr>
              <a:t>ducation</a:t>
            </a:r>
            <a:endParaRPr lang="en-GB" sz="1866" dirty="0">
              <a:solidFill>
                <a:schemeClr val="bg1"/>
              </a:solidFill>
            </a:endParaRPr>
          </a:p>
        </p:txBody>
      </p:sp>
      <p:sp>
        <p:nvSpPr>
          <p:cNvPr id="7" name="Tekstboks 6"/>
          <p:cNvSpPr txBox="1"/>
          <p:nvPr/>
        </p:nvSpPr>
        <p:spPr>
          <a:xfrm>
            <a:off x="4654627" y="4131166"/>
            <a:ext cx="1391792" cy="545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1866" dirty="0">
                <a:solidFill>
                  <a:schemeClr val="bg1"/>
                </a:solidFill>
              </a:rPr>
              <a:t>Collaboration</a:t>
            </a:r>
          </a:p>
          <a:p>
            <a:pPr rtl="0">
              <a:lnSpc>
                <a:spcPct val="95000"/>
              </a:lnSpc>
            </a:pPr>
            <a:endParaRPr lang="en-GB" sz="1866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kstboks 7"/>
          <p:cNvSpPr txBox="1"/>
          <p:nvPr/>
        </p:nvSpPr>
        <p:spPr>
          <a:xfrm>
            <a:off x="6238391" y="4148893"/>
            <a:ext cx="1343799" cy="272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1866" dirty="0">
                <a:solidFill>
                  <a:schemeClr val="bg1"/>
                </a:solidFill>
              </a:rPr>
              <a:t>Talent</a:t>
            </a:r>
          </a:p>
        </p:txBody>
      </p:sp>
      <p:pic>
        <p:nvPicPr>
          <p:cNvPr id="9" name="Billede 9" descr="Et billede, der indeholder person, sport, ser, mængde&#10;&#10;Beskrivelsen er genereret automatisk">
            <a:extLst>
              <a:ext uri="{FF2B5EF4-FFF2-40B4-BE49-F238E27FC236}">
                <a16:creationId xmlns:a16="http://schemas.microsoft.com/office/drawing/2014/main" id="{60B71FC5-7C6F-48FB-8066-5EC588283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09" y="1950541"/>
            <a:ext cx="10300364" cy="3441646"/>
          </a:xfrm>
          <a:prstGeom prst="rect">
            <a:avLst/>
          </a:prstGeom>
        </p:spPr>
      </p:pic>
      <p:pic>
        <p:nvPicPr>
          <p:cNvPr id="10" name="Billede 10">
            <a:extLst>
              <a:ext uri="{FF2B5EF4-FFF2-40B4-BE49-F238E27FC236}">
                <a16:creationId xmlns:a16="http://schemas.microsoft.com/office/drawing/2014/main" id="{D636A7F8-6C53-4137-A781-92573011327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10" y="1187962"/>
            <a:ext cx="3128883" cy="1205676"/>
          </a:xfrm>
          <a:prstGeom prst="rect">
            <a:avLst/>
          </a:prstGeom>
        </p:spPr>
      </p:pic>
      <p:pic>
        <p:nvPicPr>
          <p:cNvPr id="11" name="Billede 11">
            <a:extLst>
              <a:ext uri="{FF2B5EF4-FFF2-40B4-BE49-F238E27FC236}">
                <a16:creationId xmlns:a16="http://schemas.microsoft.com/office/drawing/2014/main" id="{6343C7DE-C552-4528-827B-1486D4A39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40" y="4563679"/>
            <a:ext cx="2742934" cy="8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9500" y="1532466"/>
            <a:ext cx="4281199" cy="3930651"/>
          </a:xfrm>
        </p:spPr>
        <p:txBody>
          <a:bodyPr/>
          <a:lstStyle/>
          <a:p>
            <a:r>
              <a:rPr lang="en-US" dirty="0">
                <a:cs typeface="AU Passata"/>
              </a:rPr>
              <a:t>Dansk </a:t>
            </a:r>
            <a:r>
              <a:rPr lang="en-US" dirty="0" err="1">
                <a:cs typeface="AU Passata"/>
              </a:rPr>
              <a:t>fagolympiade</a:t>
            </a:r>
            <a:r>
              <a:rPr lang="en-US" dirty="0">
                <a:cs typeface="AU Passata"/>
              </a:rPr>
              <a:t> </a:t>
            </a:r>
            <a:r>
              <a:rPr lang="en-US" dirty="0" err="1">
                <a:cs typeface="AU Passata"/>
              </a:rPr>
              <a:t>i</a:t>
            </a:r>
            <a:r>
              <a:rPr lang="en-US" dirty="0">
                <a:cs typeface="AU Passata"/>
              </a:rPr>
              <a:t> </a:t>
            </a:r>
            <a:r>
              <a:rPr lang="en-US" dirty="0" err="1">
                <a:cs typeface="AU Passata"/>
              </a:rPr>
              <a:t>robotteknologi</a:t>
            </a:r>
            <a:endParaRPr lang="en-US" dirty="0">
              <a:cs typeface="AU Passata"/>
            </a:endParaRPr>
          </a:p>
          <a:p>
            <a:r>
              <a:rPr lang="en-US" dirty="0" err="1">
                <a:cs typeface="AU Passata"/>
              </a:rPr>
              <a:t>Kvalifikation</a:t>
            </a:r>
            <a:r>
              <a:rPr lang="en-US" dirty="0">
                <a:cs typeface="AU Passata"/>
              </a:rPr>
              <a:t> </a:t>
            </a:r>
            <a:r>
              <a:rPr lang="en-US" dirty="0" err="1">
                <a:cs typeface="AU Passata"/>
              </a:rPr>
              <a:t>til</a:t>
            </a:r>
            <a:r>
              <a:rPr lang="en-US" dirty="0">
                <a:cs typeface="AU Passata"/>
              </a:rPr>
              <a:t> FIRST Global int.</a:t>
            </a:r>
          </a:p>
          <a:p>
            <a:endParaRPr lang="en-US" dirty="0">
              <a:cs typeface="AU Passata"/>
            </a:endParaRPr>
          </a:p>
          <a:p>
            <a:r>
              <a:rPr lang="en-US" dirty="0">
                <a:cs typeface="AU Passata"/>
              </a:rPr>
              <a:t>6-10 </a:t>
            </a:r>
            <a:r>
              <a:rPr lang="en-US" dirty="0" err="1">
                <a:cs typeface="AU Passata"/>
              </a:rPr>
              <a:t>gymnasier</a:t>
            </a:r>
            <a:r>
              <a:rPr lang="en-US" dirty="0">
                <a:cs typeface="AU Passata"/>
              </a:rPr>
              <a:t>, </a:t>
            </a:r>
            <a:r>
              <a:rPr lang="en-US" dirty="0" err="1">
                <a:cs typeface="AU Passata"/>
              </a:rPr>
              <a:t>okt</a:t>
            </a:r>
            <a:r>
              <a:rPr lang="en-US" dirty="0">
                <a:cs typeface="AU Passata"/>
              </a:rPr>
              <a:t>./</a:t>
            </a:r>
            <a:r>
              <a:rPr lang="en-US" dirty="0" err="1">
                <a:cs typeface="AU Passata"/>
              </a:rPr>
              <a:t>nov.</a:t>
            </a:r>
            <a:r>
              <a:rPr lang="en-US" dirty="0">
                <a:cs typeface="AU Passata"/>
              </a:rPr>
              <a:t> </a:t>
            </a:r>
            <a:r>
              <a:rPr lang="en-US" dirty="0" err="1">
                <a:cs typeface="AU Passata"/>
              </a:rPr>
              <a:t>På</a:t>
            </a:r>
            <a:r>
              <a:rPr lang="en-US" dirty="0">
                <a:cs typeface="AU Passata"/>
              </a:rPr>
              <a:t> AU</a:t>
            </a:r>
          </a:p>
          <a:p>
            <a:r>
              <a:rPr lang="en-US" dirty="0">
                <a:cs typeface="AU Passata"/>
              </a:rPr>
              <a:t>4-5 </a:t>
            </a:r>
            <a:r>
              <a:rPr lang="en-US" dirty="0" err="1">
                <a:cs typeface="AU Passata"/>
              </a:rPr>
              <a:t>dage</a:t>
            </a:r>
            <a:r>
              <a:rPr lang="en-US" dirty="0">
                <a:cs typeface="AU Passata"/>
              </a:rPr>
              <a:t> international event</a:t>
            </a:r>
          </a:p>
          <a:p>
            <a:endParaRPr lang="en-US" dirty="0">
              <a:cs typeface="AU Passata"/>
            </a:endParaRPr>
          </a:p>
          <a:p>
            <a:r>
              <a:rPr lang="en-US" dirty="0">
                <a:cs typeface="AU Passata"/>
              </a:rPr>
              <a:t>Fra 2022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99" dirty="0" err="1"/>
              <a:t>robotolympiadEN</a:t>
            </a:r>
            <a:r>
              <a:rPr lang="en-US" sz="3199" dirty="0"/>
              <a:t> </a:t>
            </a:r>
            <a:r>
              <a:rPr lang="en-US" sz="3199" b="0" dirty="0"/>
              <a:t>CS.AU.DK/ROBOTOL</a:t>
            </a:r>
            <a:endParaRPr lang="en-US" sz="3732" b="0" dirty="0"/>
          </a:p>
        </p:txBody>
      </p:sp>
      <p:pic>
        <p:nvPicPr>
          <p:cNvPr id="4" name="Billede 4" descr="Et billede, der indeholder tekst&#10;&#10;Beskrivelsen er genereret automatisk">
            <a:extLst>
              <a:ext uri="{FF2B5EF4-FFF2-40B4-BE49-F238E27FC236}">
                <a16:creationId xmlns:a16="http://schemas.microsoft.com/office/drawing/2014/main" id="{39CC0F1B-36F7-434C-A0B3-1D1506D519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569" y="4038650"/>
            <a:ext cx="3649666" cy="1315786"/>
          </a:xfrm>
          <a:prstGeom prst="rect">
            <a:avLst/>
          </a:prstGeom>
        </p:spPr>
      </p:pic>
      <p:pic>
        <p:nvPicPr>
          <p:cNvPr id="5" name="Billede 9" descr="Et billede, der indeholder person, indendørs, stående, gruppe&#10;&#10;Beskrivelsen er genereret automatisk">
            <a:extLst>
              <a:ext uri="{FF2B5EF4-FFF2-40B4-BE49-F238E27FC236}">
                <a16:creationId xmlns:a16="http://schemas.microsoft.com/office/drawing/2014/main" id="{1F82904A-1396-40FD-8E15-B0346BA8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048" y="1415597"/>
            <a:ext cx="6009243" cy="45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520" y="405452"/>
            <a:ext cx="11251385" cy="765976"/>
          </a:xfrm>
        </p:spPr>
        <p:txBody>
          <a:bodyPr/>
          <a:lstStyle/>
          <a:p>
            <a:r>
              <a:rPr lang="en-US" dirty="0"/>
              <a:t>STUDIEORIENTERENDE </a:t>
            </a:r>
            <a:r>
              <a:rPr lang="en-US" b="0" dirty="0"/>
              <a:t>ARRANGEMENTER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11262198" cy="4200790"/>
          </a:xfrm>
        </p:spPr>
        <p:txBody>
          <a:bodyPr/>
          <a:lstStyle/>
          <a:p>
            <a:pPr marL="251460" lvl="1" indent="0">
              <a:buNone/>
            </a:pPr>
            <a:r>
              <a:rPr lang="en-US" sz="1600" b="1" dirty="0" err="1"/>
              <a:t>Efterår</a:t>
            </a:r>
            <a:endParaRPr lang="en-US" sz="1600" b="1" dirty="0">
              <a:cs typeface="AU Passata"/>
            </a:endParaRPr>
          </a:p>
          <a:p>
            <a:pPr marL="431800" lvl="1" indent="-179705"/>
            <a:r>
              <a:rPr lang="en-US" sz="1600" dirty="0" err="1"/>
              <a:t>Studiepraktik</a:t>
            </a:r>
            <a:r>
              <a:rPr lang="en-US" sz="1600" dirty="0"/>
              <a:t> </a:t>
            </a:r>
            <a:r>
              <a:rPr lang="en-US" sz="1600" dirty="0" err="1"/>
              <a:t>uge</a:t>
            </a:r>
            <a:r>
              <a:rPr lang="en-US" sz="1600" dirty="0"/>
              <a:t> 43</a:t>
            </a:r>
            <a:endParaRPr lang="en-US" sz="1600" dirty="0">
              <a:cs typeface="AU Passata"/>
            </a:endParaRPr>
          </a:p>
          <a:p>
            <a:pPr marL="431800" lvl="1" indent="-179705"/>
            <a:endParaRPr lang="en-US" sz="1600" dirty="0">
              <a:cs typeface="AU Passata"/>
            </a:endParaRPr>
          </a:p>
          <a:p>
            <a:pPr marL="251460" lvl="1" indent="0">
              <a:buNone/>
            </a:pPr>
            <a:r>
              <a:rPr lang="en-US" sz="1600" b="1" dirty="0" err="1"/>
              <a:t>Forår</a:t>
            </a:r>
            <a:endParaRPr lang="en-US" sz="1600" b="1" dirty="0">
              <a:cs typeface="AU Passata"/>
            </a:endParaRPr>
          </a:p>
          <a:p>
            <a:pPr marL="431800" lvl="1" indent="-179705"/>
            <a:r>
              <a:rPr lang="en-US" sz="1600" dirty="0" err="1"/>
              <a:t>Kvote</a:t>
            </a:r>
            <a:r>
              <a:rPr lang="en-US" sz="1600" dirty="0"/>
              <a:t> 2-dag</a:t>
            </a:r>
            <a:endParaRPr lang="en-US" sz="1600" dirty="0">
              <a:cs typeface="AU Passata"/>
            </a:endParaRPr>
          </a:p>
          <a:p>
            <a:pPr marL="431800" lvl="1" indent="-179705"/>
            <a:r>
              <a:rPr lang="en-US" sz="1600" dirty="0"/>
              <a:t>“Last minute” online-event op mod </a:t>
            </a:r>
            <a:r>
              <a:rPr lang="en-US" sz="1600" dirty="0" err="1"/>
              <a:t>kvote</a:t>
            </a:r>
            <a:r>
              <a:rPr lang="en-US" sz="1600" dirty="0"/>
              <a:t> 1-deadline</a:t>
            </a:r>
            <a:endParaRPr lang="en-US" sz="1600" dirty="0">
              <a:cs typeface="AU Passata"/>
            </a:endParaRPr>
          </a:p>
          <a:p>
            <a:pPr marL="431800" lvl="1" indent="-179705"/>
            <a:r>
              <a:rPr lang="en-US" sz="1600" dirty="0"/>
              <a:t>U-days </a:t>
            </a:r>
            <a:r>
              <a:rPr lang="en-US" sz="1600" dirty="0" err="1"/>
              <a:t>hvert</a:t>
            </a:r>
            <a:r>
              <a:rPr lang="en-US" sz="1600" dirty="0"/>
              <a:t> </a:t>
            </a:r>
            <a:r>
              <a:rPr lang="en-US" sz="1600" dirty="0" err="1"/>
              <a:t>år</a:t>
            </a:r>
            <a:r>
              <a:rPr lang="en-US" sz="1600" dirty="0"/>
              <a:t> slut </a:t>
            </a:r>
            <a:r>
              <a:rPr lang="en-US" sz="1600" dirty="0" err="1"/>
              <a:t>februar</a:t>
            </a:r>
            <a:r>
              <a:rPr lang="en-US" sz="1600" dirty="0"/>
              <a:t>/start marts</a:t>
            </a:r>
            <a:endParaRPr lang="en-US" sz="1600" dirty="0">
              <a:cs typeface="AU Passata"/>
            </a:endParaRPr>
          </a:p>
          <a:p>
            <a:pPr marL="431800" lvl="1" indent="-179705"/>
            <a:r>
              <a:rPr lang="en-US" sz="1600" dirty="0" err="1"/>
              <a:t>SubUniversity</a:t>
            </a:r>
            <a:endParaRPr lang="en-US" sz="1600" dirty="0">
              <a:cs typeface="AU Passata"/>
            </a:endParaRPr>
          </a:p>
          <a:p>
            <a:pPr marL="431800" lvl="1" indent="-179705"/>
            <a:endParaRPr lang="en-US" sz="1600" b="1" dirty="0">
              <a:cs typeface="AU Passata"/>
            </a:endParaRPr>
          </a:p>
          <a:p>
            <a:pPr marL="251460" lvl="1" indent="0">
              <a:buNone/>
            </a:pPr>
            <a:r>
              <a:rPr lang="en-US" sz="1600" b="1" dirty="0"/>
              <a:t>Hele </a:t>
            </a:r>
            <a:r>
              <a:rPr lang="en-US" sz="1600" b="1" dirty="0" err="1"/>
              <a:t>året</a:t>
            </a:r>
            <a:endParaRPr lang="en-US" sz="1600" dirty="0">
              <a:cs typeface="AU Passata"/>
            </a:endParaRPr>
          </a:p>
          <a:p>
            <a:pPr marL="431800" lvl="1" indent="-179705"/>
            <a:r>
              <a:rPr lang="en-US" sz="1600" dirty="0"/>
              <a:t>Det </a:t>
            </a:r>
            <a:r>
              <a:rPr lang="en-US" sz="1600" dirty="0" err="1"/>
              <a:t>Rullende</a:t>
            </a:r>
            <a:r>
              <a:rPr lang="en-US" sz="1600" dirty="0"/>
              <a:t> </a:t>
            </a:r>
            <a:r>
              <a:rPr lang="en-US" sz="1600" dirty="0" err="1"/>
              <a:t>Universitet</a:t>
            </a:r>
            <a:endParaRPr lang="en-US" sz="1600" dirty="0">
              <a:cs typeface="AU Passata"/>
            </a:endParaRPr>
          </a:p>
          <a:p>
            <a:pPr marL="431800" lvl="1" indent="-179705"/>
            <a:r>
              <a:rPr lang="en-US" sz="1600" dirty="0" err="1"/>
              <a:t>Studerende</a:t>
            </a:r>
            <a:r>
              <a:rPr lang="en-US" sz="1600" dirty="0"/>
              <a:t> for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dag</a:t>
            </a:r>
            <a:endParaRPr lang="en-US" sz="1600" dirty="0">
              <a:cs typeface="AU Passata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452" y="1715240"/>
            <a:ext cx="4287700" cy="6808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89DB1F-2088-954B-A3A9-E5C9D9F4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866" y="3788203"/>
            <a:ext cx="3359936" cy="134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>
            <a:extLst>
              <a:ext uri="{FF2B5EF4-FFF2-40B4-BE49-F238E27FC236}">
                <a16:creationId xmlns:a16="http://schemas.microsoft.com/office/drawing/2014/main" id="{619A5BE4-BDE6-43EF-AD6D-0F85390F2FD0}"/>
              </a:ext>
            </a:extLst>
          </p:cNvPr>
          <p:cNvGrpSpPr/>
          <p:nvPr/>
        </p:nvGrpSpPr>
        <p:grpSpPr>
          <a:xfrm>
            <a:off x="7592460" y="2642763"/>
            <a:ext cx="2704838" cy="892283"/>
            <a:chOff x="6757732" y="5165143"/>
            <a:chExt cx="2704838" cy="892283"/>
          </a:xfrm>
        </p:grpSpPr>
        <p:pic>
          <p:nvPicPr>
            <p:cNvPr id="4" name="Billede 6">
              <a:extLst>
                <a:ext uri="{FF2B5EF4-FFF2-40B4-BE49-F238E27FC236}">
                  <a16:creationId xmlns:a16="http://schemas.microsoft.com/office/drawing/2014/main" id="{4AA11E38-1BDF-4AF8-8FB1-6411865AB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7732" y="5647851"/>
              <a:ext cx="2704838" cy="409575"/>
            </a:xfrm>
            <a:prstGeom prst="rect">
              <a:avLst/>
            </a:prstGeom>
          </p:spPr>
        </p:pic>
        <p:pic>
          <p:nvPicPr>
            <p:cNvPr id="7" name="Billede 7">
              <a:extLst>
                <a:ext uri="{FF2B5EF4-FFF2-40B4-BE49-F238E27FC236}">
                  <a16:creationId xmlns:a16="http://schemas.microsoft.com/office/drawing/2014/main" id="{B6457EB7-8C7B-48F6-98C3-F2EFFB68E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1946" y="5165143"/>
              <a:ext cx="2696411" cy="477348"/>
            </a:xfrm>
            <a:prstGeom prst="rect">
              <a:avLst/>
            </a:prstGeom>
          </p:spPr>
        </p:pic>
      </p:grpSp>
      <p:pic>
        <p:nvPicPr>
          <p:cNvPr id="10" name="Billede 10">
            <a:extLst>
              <a:ext uri="{FF2B5EF4-FFF2-40B4-BE49-F238E27FC236}">
                <a16:creationId xmlns:a16="http://schemas.microsoft.com/office/drawing/2014/main" id="{C4466B72-BFC6-429F-B000-27058FA04C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534" y="5306287"/>
            <a:ext cx="2850640" cy="6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8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02D1-C7E5-3D4D-9E5F-23465BC8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INFORMATIK</a:t>
            </a:r>
            <a:r>
              <a:rPr lang="en-DK" b="0" dirty="0"/>
              <a:t> 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1339C-F6DD-7940-8321-39EDB3D1E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5631892" cy="3930651"/>
          </a:xfrm>
        </p:spPr>
        <p:txBody>
          <a:bodyPr/>
          <a:lstStyle/>
          <a:p>
            <a:pPr>
              <a:buNone/>
            </a:pPr>
            <a:r>
              <a:rPr lang="en-DK" sz="2400" b="1" i="1" dirty="0"/>
              <a:t>Tematiserede aktiviteter og besøg særligt tilrettelagt for Informatik </a:t>
            </a:r>
            <a:r>
              <a:rPr lang="en-GB" sz="2400" b="1" i="1" dirty="0" err="1"/>
              <a:t>i</a:t>
            </a:r>
            <a:r>
              <a:rPr lang="en-DK" sz="2400" b="1" i="1" dirty="0"/>
              <a:t> Gymnasiet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Machine Learning og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Augmented Reality og XR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Algoritmer </a:t>
            </a:r>
            <a:r>
              <a:rPr lang="en-GB" sz="2400" i="1" dirty="0"/>
              <a:t>I</a:t>
            </a:r>
            <a:r>
              <a:rPr lang="en-DK" sz="2400" i="1" dirty="0"/>
              <a:t> hverdagen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Robotprogrammering</a:t>
            </a:r>
            <a:br>
              <a:rPr lang="en-DK" sz="2400" i="1" dirty="0"/>
            </a:br>
            <a:endParaRPr lang="en-DK" sz="2400" i="1" dirty="0"/>
          </a:p>
          <a:p>
            <a:pPr>
              <a:buNone/>
            </a:pPr>
            <a:r>
              <a:rPr lang="en-DK" sz="2400" i="1" dirty="0"/>
              <a:t>input fra jer -&gt; </a:t>
            </a:r>
            <a:r>
              <a:rPr lang="en-DK" sz="2400" b="1" i="1" dirty="0"/>
              <a:t>poulsen@cs.au.dk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ECBBB-D784-294E-817F-FB3DA878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170" y="249188"/>
            <a:ext cx="2547606" cy="59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8CE93-ADD5-8D43-B87F-3FABC431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74" y="249188"/>
            <a:ext cx="2543427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2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C186C4-2B4D-D345-ABCA-5FD7E1266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75" y="2635864"/>
            <a:ext cx="8836898" cy="3059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A9F5AF-E90F-1C41-91CC-63F12EED0DB5}"/>
              </a:ext>
            </a:extLst>
          </p:cNvPr>
          <p:cNvSpPr txBox="1"/>
          <p:nvPr/>
        </p:nvSpPr>
        <p:spPr>
          <a:xfrm>
            <a:off x="309145" y="870201"/>
            <a:ext cx="84371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00000"/>
              </a:lnSpc>
            </a:pPr>
            <a:r>
              <a:rPr lang="en-GB" sz="1400" dirty="0"/>
              <a:t>Den </a:t>
            </a:r>
            <a:r>
              <a:rPr lang="en-GB" sz="1400" dirty="0" err="1">
                <a:hlinkClick r:id="rId6"/>
              </a:rPr>
              <a:t>micro:bit</a:t>
            </a:r>
            <a:r>
              <a:rPr lang="en-GB" sz="1400" b="1" dirty="0" err="1"/>
              <a:t>-</a:t>
            </a:r>
            <a:r>
              <a:rPr lang="en-GB" sz="1400" dirty="0" err="1"/>
              <a:t>baserede</a:t>
            </a:r>
            <a:r>
              <a:rPr lang="en-GB" sz="1400" dirty="0"/>
              <a:t> mobile robot </a:t>
            </a:r>
            <a:r>
              <a:rPr lang="en-GB" sz="1400" dirty="0">
                <a:hlinkClick r:id="rId7"/>
              </a:rPr>
              <a:t>micro:Maqueen</a:t>
            </a:r>
            <a:r>
              <a:rPr lang="en-GB" sz="1400" dirty="0"/>
              <a:t> </a:t>
            </a:r>
            <a:r>
              <a:rPr lang="en-GB" sz="1400" dirty="0" err="1"/>
              <a:t>benyttes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række</a:t>
            </a:r>
            <a:r>
              <a:rPr lang="en-GB" sz="1400" dirty="0"/>
              <a:t> </a:t>
            </a:r>
            <a:r>
              <a:rPr lang="en-GB" sz="1400" dirty="0" err="1"/>
              <a:t>bøger</a:t>
            </a:r>
            <a:r>
              <a:rPr lang="en-GB" sz="1400" dirty="0"/>
              <a:t>,  </a:t>
            </a:r>
            <a:r>
              <a:rPr lang="en-GB" sz="1400" dirty="0" err="1"/>
              <a:t>som</a:t>
            </a:r>
            <a:r>
              <a:rPr lang="en-GB" sz="1400" dirty="0"/>
              <a:t> </a:t>
            </a:r>
            <a:r>
              <a:rPr lang="en-GB" sz="1400" dirty="0" err="1"/>
              <a:t>udgangspunkt</a:t>
            </a:r>
            <a:r>
              <a:rPr lang="en-GB" sz="1400" dirty="0"/>
              <a:t> for </a:t>
            </a:r>
          </a:p>
          <a:p>
            <a:pPr fontAlgn="base">
              <a:lnSpc>
                <a:spcPct val="100000"/>
              </a:lnSpc>
            </a:pPr>
            <a:r>
              <a:rPr lang="en-GB" sz="1400" dirty="0" err="1"/>
              <a:t>introduktion</a:t>
            </a:r>
            <a:r>
              <a:rPr lang="en-GB" sz="1400" dirty="0"/>
              <a:t> </a:t>
            </a:r>
            <a:r>
              <a:rPr lang="en-GB" sz="1400" dirty="0" err="1"/>
              <a:t>til</a:t>
            </a:r>
            <a:r>
              <a:rPr lang="en-GB" sz="1400" dirty="0"/>
              <a:t> </a:t>
            </a:r>
            <a:r>
              <a:rPr lang="en-GB" sz="1400" i="1" dirty="0"/>
              <a:t>robot </a:t>
            </a:r>
            <a:r>
              <a:rPr lang="en-GB" sz="1400" i="1" dirty="0" err="1"/>
              <a:t>programmering</a:t>
            </a:r>
            <a:r>
              <a:rPr lang="en-GB" sz="1400" dirty="0"/>
              <a:t>. </a:t>
            </a:r>
          </a:p>
          <a:p>
            <a:pPr fontAlgn="base">
              <a:lnSpc>
                <a:spcPct val="100000"/>
              </a:lnSpc>
            </a:pPr>
            <a:br>
              <a:rPr lang="en-GB" sz="1400" dirty="0"/>
            </a:br>
            <a:r>
              <a:rPr lang="en-GB" sz="1400" dirty="0" err="1"/>
              <a:t>Robotten</a:t>
            </a:r>
            <a:r>
              <a:rPr lang="en-GB" sz="1400" dirty="0"/>
              <a:t> </a:t>
            </a:r>
            <a:r>
              <a:rPr lang="en-GB" sz="1400" dirty="0" err="1"/>
              <a:t>programmeres</a:t>
            </a:r>
            <a:r>
              <a:rPr lang="en-GB" sz="1400" dirty="0"/>
              <a:t> </a:t>
            </a:r>
            <a:r>
              <a:rPr lang="en-GB" sz="1400" dirty="0" err="1"/>
              <a:t>fra</a:t>
            </a:r>
            <a:r>
              <a:rPr lang="en-GB" sz="1400" dirty="0"/>
              <a:t> </a:t>
            </a:r>
            <a:r>
              <a:rPr lang="en-GB" sz="1400" dirty="0" err="1"/>
              <a:t>værktøjet</a:t>
            </a:r>
            <a:r>
              <a:rPr lang="en-GB" sz="1400" dirty="0"/>
              <a:t> </a:t>
            </a:r>
            <a:r>
              <a:rPr lang="en-GB" sz="1400" dirty="0">
                <a:hlinkClick r:id="rId8"/>
              </a:rPr>
              <a:t>MakeCode</a:t>
            </a:r>
            <a:r>
              <a:rPr lang="en-GB" sz="1400" dirty="0"/>
              <a:t>. Det giver </a:t>
            </a:r>
            <a:r>
              <a:rPr lang="en-GB" sz="1400" dirty="0" err="1"/>
              <a:t>både</a:t>
            </a:r>
            <a:r>
              <a:rPr lang="en-GB" sz="1400" dirty="0"/>
              <a:t> </a:t>
            </a:r>
            <a:r>
              <a:rPr lang="en-GB" sz="1400" dirty="0" err="1"/>
              <a:t>mulighed</a:t>
            </a:r>
            <a:r>
              <a:rPr lang="en-GB" sz="1400" dirty="0"/>
              <a:t> for at </a:t>
            </a:r>
            <a:r>
              <a:rPr lang="en-GB" sz="1400" dirty="0" err="1"/>
              <a:t>benytte</a:t>
            </a:r>
            <a:r>
              <a:rPr lang="en-GB" sz="1400" dirty="0"/>
              <a:t> </a:t>
            </a:r>
            <a:r>
              <a:rPr lang="en-GB" sz="1400" dirty="0" err="1"/>
              <a:t>blok</a:t>
            </a:r>
            <a:r>
              <a:rPr lang="en-GB" sz="1400" dirty="0"/>
              <a:t> </a:t>
            </a:r>
            <a:r>
              <a:rPr lang="en-GB" sz="1400" dirty="0" err="1"/>
              <a:t>programmering</a:t>
            </a:r>
            <a:r>
              <a:rPr lang="en-GB" sz="1400" dirty="0"/>
              <a:t> </a:t>
            </a:r>
            <a:r>
              <a:rPr lang="en-GB" sz="1400" dirty="0" err="1"/>
              <a:t>og</a:t>
            </a:r>
            <a:r>
              <a:rPr lang="en-GB" sz="1400" dirty="0"/>
              <a:t> </a:t>
            </a:r>
          </a:p>
          <a:p>
            <a:pPr fontAlgn="base">
              <a:lnSpc>
                <a:spcPct val="100000"/>
              </a:lnSpc>
            </a:pPr>
            <a:r>
              <a:rPr lang="en-GB" sz="1400" dirty="0" err="1"/>
              <a:t>tekst</a:t>
            </a:r>
            <a:r>
              <a:rPr lang="en-GB" sz="1400" dirty="0"/>
              <a:t> </a:t>
            </a:r>
            <a:r>
              <a:rPr lang="en-GB" sz="1400" dirty="0" err="1"/>
              <a:t>programmering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sprogene</a:t>
            </a:r>
            <a:r>
              <a:rPr lang="en-GB" sz="1400" dirty="0"/>
              <a:t> JavaScript </a:t>
            </a:r>
            <a:r>
              <a:rPr lang="en-GB" sz="1400" dirty="0" err="1"/>
              <a:t>og</a:t>
            </a:r>
            <a:r>
              <a:rPr lang="en-GB" sz="1400" dirty="0"/>
              <a:t> Python.</a:t>
            </a:r>
          </a:p>
          <a:p>
            <a:pPr fontAlgn="base">
              <a:lnSpc>
                <a:spcPct val="100000"/>
              </a:lnSpc>
            </a:pPr>
            <a:br>
              <a:rPr lang="en-GB" sz="1400" dirty="0"/>
            </a:br>
            <a:r>
              <a:rPr lang="en-GB" sz="1400" dirty="0" err="1"/>
              <a:t>Bøgerne</a:t>
            </a:r>
            <a:r>
              <a:rPr lang="en-GB" sz="1400" dirty="0"/>
              <a:t> </a:t>
            </a:r>
            <a:r>
              <a:rPr lang="en-GB" sz="1400" dirty="0" err="1"/>
              <a:t>kan</a:t>
            </a:r>
            <a:r>
              <a:rPr lang="en-GB" sz="1400" dirty="0"/>
              <a:t> </a:t>
            </a:r>
            <a:r>
              <a:rPr lang="en-GB" sz="1400" dirty="0" err="1"/>
              <a:t>læses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Skoletube</a:t>
            </a:r>
            <a:r>
              <a:rPr lang="en-GB" sz="1400" dirty="0"/>
              <a:t> </a:t>
            </a:r>
            <a:r>
              <a:rPr lang="en-GB" sz="1400" dirty="0" err="1"/>
              <a:t>og</a:t>
            </a:r>
            <a:r>
              <a:rPr lang="en-GB" sz="1400" dirty="0"/>
              <a:t> de </a:t>
            </a:r>
            <a:r>
              <a:rPr lang="en-GB" sz="1400" dirty="0" err="1"/>
              <a:t>åbnes</a:t>
            </a:r>
            <a:r>
              <a:rPr lang="en-GB" sz="1400" dirty="0"/>
              <a:t> </a:t>
            </a:r>
            <a:r>
              <a:rPr lang="en-GB" sz="1400" dirty="0" err="1"/>
              <a:t>ved</a:t>
            </a:r>
            <a:r>
              <a:rPr lang="en-GB" sz="1400" dirty="0"/>
              <a:t> at </a:t>
            </a:r>
            <a:r>
              <a:rPr lang="en-GB" sz="1400" dirty="0" err="1"/>
              <a:t>klikke</a:t>
            </a:r>
            <a:r>
              <a:rPr lang="en-GB" sz="1400" dirty="0"/>
              <a:t> </a:t>
            </a:r>
            <a:r>
              <a:rPr lang="en-GB" sz="1400" dirty="0" err="1"/>
              <a:t>på</a:t>
            </a:r>
            <a:r>
              <a:rPr lang="en-GB" sz="1400" dirty="0"/>
              <a:t> </a:t>
            </a:r>
            <a:r>
              <a:rPr lang="en-GB" sz="1400" dirty="0" err="1"/>
              <a:t>bogens</a:t>
            </a:r>
            <a:r>
              <a:rPr lang="en-GB" sz="1400" dirty="0"/>
              <a:t> </a:t>
            </a:r>
            <a:r>
              <a:rPr lang="en-GB" sz="1400" dirty="0" err="1"/>
              <a:t>forside</a:t>
            </a:r>
            <a:r>
              <a:rPr lang="en-GB" sz="1400" dirty="0"/>
              <a:t> </a:t>
            </a:r>
            <a:r>
              <a:rPr lang="en-GB" sz="1400" dirty="0" err="1"/>
              <a:t>på</a:t>
            </a:r>
            <a:r>
              <a:rPr lang="en-GB" sz="1400" dirty="0"/>
              <a:t> </a:t>
            </a:r>
            <a:r>
              <a:rPr lang="en-GB" sz="1400" dirty="0" err="1"/>
              <a:t>hjemmesiden</a:t>
            </a:r>
            <a:r>
              <a:rPr lang="en-GB" sz="1400" dirty="0"/>
              <a:t> </a:t>
            </a:r>
          </a:p>
          <a:p>
            <a:pPr fontAlgn="base">
              <a:lnSpc>
                <a:spcPct val="100000"/>
              </a:lnSpc>
            </a:pPr>
            <a:r>
              <a:rPr lang="en-GB" sz="1400" dirty="0">
                <a:hlinkClick r:id="rId9" tooltip="Afprøv det!"/>
              </a:rPr>
              <a:t>kortlink.dk/2bd58</a:t>
            </a:r>
            <a:r>
              <a:rPr lang="en-GB" sz="14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8C20A-DC2B-2D4E-A306-AED4B9537911}"/>
              </a:ext>
            </a:extLst>
          </p:cNvPr>
          <p:cNvSpPr txBox="1"/>
          <p:nvPr/>
        </p:nvSpPr>
        <p:spPr>
          <a:xfrm>
            <a:off x="290178" y="5517477"/>
            <a:ext cx="8540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0000"/>
              </a:lnSpc>
            </a:pPr>
            <a:r>
              <a:rPr lang="en-GB" sz="1600" dirty="0" err="1"/>
              <a:t>Robotten</a:t>
            </a:r>
            <a:r>
              <a:rPr lang="en-GB" sz="1600" dirty="0"/>
              <a:t> </a:t>
            </a:r>
            <a:r>
              <a:rPr lang="en-GB" sz="1600" dirty="0">
                <a:hlinkClick r:id="rId7"/>
              </a:rPr>
              <a:t>micro:Maqueen</a:t>
            </a:r>
            <a:r>
              <a:rPr lang="en-GB" sz="1600" dirty="0"/>
              <a:t> </a:t>
            </a:r>
            <a:r>
              <a:rPr lang="en-GB" sz="1600" dirty="0" err="1"/>
              <a:t>og</a:t>
            </a:r>
            <a:r>
              <a:rPr lang="en-GB" sz="1600" dirty="0"/>
              <a:t> </a:t>
            </a:r>
            <a:r>
              <a:rPr lang="en-GB" sz="1600" dirty="0" err="1"/>
              <a:t>materialet</a:t>
            </a:r>
            <a:r>
              <a:rPr lang="en-GB" sz="1600" dirty="0"/>
              <a:t>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 err="1"/>
              <a:t>bøgerne</a:t>
            </a:r>
            <a:r>
              <a:rPr lang="en-GB" sz="1600" dirty="0"/>
              <a:t> </a:t>
            </a:r>
            <a:r>
              <a:rPr lang="en-GB" sz="1600" dirty="0" err="1"/>
              <a:t>kan</a:t>
            </a:r>
            <a:r>
              <a:rPr lang="en-GB" sz="1600" dirty="0"/>
              <a:t> </a:t>
            </a:r>
            <a:r>
              <a:rPr lang="en-GB" sz="1600" dirty="0" err="1"/>
              <a:t>være</a:t>
            </a:r>
            <a:r>
              <a:rPr lang="en-GB" sz="1600" dirty="0"/>
              <a:t> </a:t>
            </a:r>
            <a:r>
              <a:rPr lang="en-GB" sz="1600" dirty="0" err="1"/>
              <a:t>udgangspunkt</a:t>
            </a:r>
            <a:r>
              <a:rPr lang="en-GB" sz="1600" dirty="0"/>
              <a:t> for </a:t>
            </a:r>
            <a:r>
              <a:rPr lang="en-GB" sz="1600" dirty="0" err="1"/>
              <a:t>kurser</a:t>
            </a:r>
            <a:r>
              <a:rPr lang="en-GB" sz="1600" dirty="0"/>
              <a:t> (</a:t>
            </a:r>
            <a:r>
              <a:rPr lang="en-GB" sz="1600" dirty="0" err="1"/>
              <a:t>eventuelt</a:t>
            </a:r>
            <a:r>
              <a:rPr lang="en-GB" sz="1600" dirty="0"/>
              <a:t> online) for </a:t>
            </a:r>
            <a:r>
              <a:rPr lang="en-GB" sz="1600" dirty="0" err="1"/>
              <a:t>lærere</a:t>
            </a:r>
            <a:r>
              <a:rPr lang="en-GB" sz="1600" dirty="0"/>
              <a:t> </a:t>
            </a:r>
            <a:r>
              <a:rPr lang="en-GB" sz="1600" dirty="0" err="1"/>
              <a:t>og</a:t>
            </a:r>
            <a:r>
              <a:rPr lang="en-GB" sz="1600" dirty="0"/>
              <a:t>/</a:t>
            </a:r>
            <a:r>
              <a:rPr lang="en-GB" sz="1600" dirty="0" err="1"/>
              <a:t>eller</a:t>
            </a:r>
            <a:r>
              <a:rPr lang="en-GB" sz="1600" dirty="0"/>
              <a:t> </a:t>
            </a:r>
            <a:r>
              <a:rPr lang="en-GB" sz="1600" dirty="0" err="1"/>
              <a:t>elever</a:t>
            </a:r>
            <a:r>
              <a:rPr lang="en-GB" sz="1600" dirty="0"/>
              <a:t>.</a:t>
            </a:r>
          </a:p>
        </p:txBody>
      </p:sp>
      <p:pic>
        <p:nvPicPr>
          <p:cNvPr id="10" name="BevægelseOgLys" descr="BevægelseOgLys">
            <a:hlinkClick r:id="" action="ppaction://media"/>
            <a:extLst>
              <a:ext uri="{FF2B5EF4-FFF2-40B4-BE49-F238E27FC236}">
                <a16:creationId xmlns:a16="http://schemas.microsoft.com/office/drawing/2014/main" id="{CDCBD5DC-E2D6-FB4E-AFEC-4DC7A80FE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53210" y="908720"/>
            <a:ext cx="2614292" cy="46476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9048A5-25B0-F043-8CD0-964CA15E04C9}"/>
              </a:ext>
            </a:extLst>
          </p:cNvPr>
          <p:cNvSpPr txBox="1">
            <a:spLocks/>
          </p:cNvSpPr>
          <p:nvPr/>
        </p:nvSpPr>
        <p:spPr bwMode="auto">
          <a:xfrm>
            <a:off x="406040" y="46094"/>
            <a:ext cx="10068403" cy="76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5998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l">
              <a:buFontTx/>
            </a:pPr>
            <a:r>
              <a:rPr lang="en-US" sz="4000" kern="0" dirty="0" err="1"/>
              <a:t>Robotprogrammering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34320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Macintosh PowerPoint</Application>
  <PresentationFormat>Custom</PresentationFormat>
  <Paragraphs>103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AU Passata</vt:lpstr>
      <vt:lpstr>AU Passata Light</vt:lpstr>
      <vt:lpstr>AU Peto</vt:lpstr>
      <vt:lpstr>Calibri</vt:lpstr>
      <vt:lpstr>Georgia</vt:lpstr>
      <vt:lpstr>LucidaGrande</vt:lpstr>
      <vt:lpstr>Wingdings 3</vt:lpstr>
      <vt:lpstr>AU 16:9</vt:lpstr>
      <vt:lpstr>PowerPoint Presentation</vt:lpstr>
      <vt:lpstr>PowerPoint Presentation</vt:lpstr>
      <vt:lpstr>BEsøg programeksempel</vt:lpstr>
      <vt:lpstr>SÆRLIGE FORLØB</vt:lpstr>
      <vt:lpstr>It-camp FOR PIGER</vt:lpstr>
      <vt:lpstr>robotolympiadEN CS.AU.DK/ROBOTOL</vt:lpstr>
      <vt:lpstr>STUDIEORIENTERENDE ARRANGEMENTER </vt:lpstr>
      <vt:lpstr>INFORMATIK 2021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lastModifiedBy/>
  <cp:revision>273</cp:revision>
  <dcterms:modified xsi:type="dcterms:W3CDTF">2021-05-06T07:58:16Z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636227543936236380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2561</vt:lpwstr>
  </property>
  <property fmtid="{D5CDD505-2E9C-101B-9397-08002B2CF9AE}" pid="62" name="colorthemechange">
    <vt:lpwstr>True</vt:lpwstr>
  </property>
</Properties>
</file>